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1" r:id="rId33"/>
    <p:sldId id="293" r:id="rId34"/>
    <p:sldId id="294" r:id="rId35"/>
    <p:sldId id="295"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2" d="100"/>
          <a:sy n="102" d="100"/>
        </p:scale>
        <p:origin x="126"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1EAD8-4BFE-4EA0-A956-36D3EE77F09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BFC94BAB-AFBC-4380-A57D-2DE9CCAD2B27}">
      <dgm:prSet phldrT="[Texte]" custT="1"/>
      <dgm:spPr>
        <a:solidFill>
          <a:schemeClr val="accent5">
            <a:lumMod val="40000"/>
            <a:lumOff val="60000"/>
          </a:schemeClr>
        </a:solidFill>
      </dgm:spPr>
      <dgm:t>
        <a:bodyPr/>
        <a:lstStyle/>
        <a:p>
          <a:r>
            <a:rPr lang="en-US" altLang="fr-FR" sz="3600" b="1" dirty="0">
              <a:solidFill>
                <a:schemeClr val="tx1"/>
              </a:solidFill>
              <a:latin typeface="+mn-lt"/>
            </a:rPr>
            <a:t>Biological</a:t>
          </a:r>
          <a:endParaRPr lang="fr-FR" sz="3600" dirty="0">
            <a:solidFill>
              <a:schemeClr val="tx1"/>
            </a:solidFill>
            <a:latin typeface="+mn-lt"/>
          </a:endParaRPr>
        </a:p>
      </dgm:t>
    </dgm:pt>
    <dgm:pt modelId="{CC3D869C-1B70-4D11-92A4-3EAA7CFB17DD}" type="parTrans" cxnId="{B57844B6-FB2A-45F3-8E88-2653C2319D54}">
      <dgm:prSet/>
      <dgm:spPr/>
      <dgm:t>
        <a:bodyPr/>
        <a:lstStyle/>
        <a:p>
          <a:endParaRPr lang="fr-FR"/>
        </a:p>
      </dgm:t>
    </dgm:pt>
    <dgm:pt modelId="{D16C7E22-3210-4BB2-AC3E-A20A03FCF785}" type="sibTrans" cxnId="{B57844B6-FB2A-45F3-8E88-2653C2319D54}">
      <dgm:prSet/>
      <dgm:spPr/>
      <dgm:t>
        <a:bodyPr/>
        <a:lstStyle/>
        <a:p>
          <a:endParaRPr lang="fr-FR"/>
        </a:p>
      </dgm:t>
    </dgm:pt>
    <dgm:pt modelId="{E24BB1EA-546F-4553-8742-7E2E8AC05652}">
      <dgm:prSet phldrT="[Texte]"/>
      <dgm:spPr>
        <a:noFill/>
      </dgm:spPr>
      <dgm:t>
        <a:bodyPr/>
        <a:lstStyle/>
        <a:p>
          <a:r>
            <a:rPr lang="en-US" altLang="fr-FR" dirty="0">
              <a:solidFill>
                <a:schemeClr val="tx1"/>
              </a:solidFill>
              <a:latin typeface="+mn-lt"/>
            </a:rPr>
            <a:t>the turbidimetry shows itself perfectly reproducible, but diverges beyond certain limits. It is the case for the big </a:t>
          </a:r>
          <a:r>
            <a:rPr lang="en-US" altLang="fr-FR" dirty="0" err="1">
              <a:solidFill>
                <a:schemeClr val="tx1"/>
              </a:solidFill>
              <a:latin typeface="+mn-lt"/>
            </a:rPr>
            <a:t>hyperlipemias</a:t>
          </a:r>
          <a:r>
            <a:rPr lang="en-US" altLang="fr-FR" dirty="0">
              <a:solidFill>
                <a:schemeClr val="tx1"/>
              </a:solidFill>
              <a:latin typeface="+mn-lt"/>
            </a:rPr>
            <a:t> or the monoclonal </a:t>
          </a:r>
          <a:r>
            <a:rPr lang="en-US" altLang="fr-FR" dirty="0" err="1">
              <a:solidFill>
                <a:schemeClr val="tx1"/>
              </a:solidFill>
              <a:latin typeface="+mn-lt"/>
            </a:rPr>
            <a:t>gammapathies</a:t>
          </a:r>
          <a:endParaRPr lang="fr-FR" dirty="0">
            <a:solidFill>
              <a:schemeClr val="tx1"/>
            </a:solidFill>
            <a:latin typeface="+mn-lt"/>
          </a:endParaRPr>
        </a:p>
      </dgm:t>
    </dgm:pt>
    <dgm:pt modelId="{9E6F8C98-CF3A-4EE7-ABD3-89E056CACE19}" type="parTrans" cxnId="{FFB11DEB-D6D9-4B18-9F03-62F91AA766EF}">
      <dgm:prSet/>
      <dgm:spPr/>
      <dgm:t>
        <a:bodyPr/>
        <a:lstStyle/>
        <a:p>
          <a:endParaRPr lang="fr-FR"/>
        </a:p>
      </dgm:t>
    </dgm:pt>
    <dgm:pt modelId="{17B732C1-8D5C-4033-BB2F-8D1AD94CB28C}" type="sibTrans" cxnId="{FFB11DEB-D6D9-4B18-9F03-62F91AA766EF}">
      <dgm:prSet/>
      <dgm:spPr/>
      <dgm:t>
        <a:bodyPr/>
        <a:lstStyle/>
        <a:p>
          <a:endParaRPr lang="fr-FR"/>
        </a:p>
      </dgm:t>
    </dgm:pt>
    <dgm:pt modelId="{8E28DA00-97DD-4F4B-9553-AB4323B4C532}">
      <dgm:prSet phldrT="[Texte]" custT="1"/>
      <dgm:spPr>
        <a:solidFill>
          <a:schemeClr val="accent5">
            <a:lumMod val="40000"/>
            <a:lumOff val="60000"/>
          </a:schemeClr>
        </a:solidFill>
      </dgm:spPr>
      <dgm:t>
        <a:bodyPr/>
        <a:lstStyle/>
        <a:p>
          <a:r>
            <a:rPr lang="fr-FR" altLang="fr-FR" sz="3600" b="1" dirty="0" err="1">
              <a:solidFill>
                <a:schemeClr val="tx1"/>
              </a:solidFill>
              <a:latin typeface="+mn-lt"/>
            </a:rPr>
            <a:t>Clinical</a:t>
          </a:r>
          <a:endParaRPr lang="fr-FR" sz="3600" dirty="0">
            <a:solidFill>
              <a:schemeClr val="tx1"/>
            </a:solidFill>
            <a:latin typeface="+mn-lt"/>
          </a:endParaRPr>
        </a:p>
      </dgm:t>
    </dgm:pt>
    <dgm:pt modelId="{5198A8A3-DEB3-4E6E-AA57-7A9BD38D7E9C}" type="parTrans" cxnId="{4AD76921-0A9F-4899-A26C-5DF5E97BCEFC}">
      <dgm:prSet/>
      <dgm:spPr/>
      <dgm:t>
        <a:bodyPr/>
        <a:lstStyle/>
        <a:p>
          <a:endParaRPr lang="fr-FR"/>
        </a:p>
      </dgm:t>
    </dgm:pt>
    <dgm:pt modelId="{D12CBA0B-5E7C-42B5-A339-59D62537618A}" type="sibTrans" cxnId="{4AD76921-0A9F-4899-A26C-5DF5E97BCEFC}">
      <dgm:prSet/>
      <dgm:spPr/>
      <dgm:t>
        <a:bodyPr/>
        <a:lstStyle/>
        <a:p>
          <a:endParaRPr lang="fr-FR"/>
        </a:p>
      </dgm:t>
    </dgm:pt>
    <dgm:pt modelId="{5C8ADB51-19FD-413B-97F3-C0894E79CAB5}">
      <dgm:prSet phldrT="[Texte]"/>
      <dgm:spPr>
        <a:noFill/>
      </dgm:spPr>
      <dgm:t>
        <a:bodyPr/>
        <a:lstStyle/>
        <a:p>
          <a:r>
            <a:rPr lang="en-US" altLang="fr-FR" dirty="0">
              <a:solidFill>
                <a:schemeClr val="tx1"/>
              </a:solidFill>
              <a:latin typeface="+mn-lt"/>
            </a:rPr>
            <a:t>certain affections have few markers at the </a:t>
          </a:r>
          <a:r>
            <a:rPr lang="en-US" altLang="fr-FR" dirty="0" err="1">
              <a:solidFill>
                <a:schemeClr val="tx1"/>
              </a:solidFill>
              <a:latin typeface="+mn-lt"/>
            </a:rPr>
            <a:t>serical</a:t>
          </a:r>
          <a:r>
            <a:rPr lang="en-US" altLang="fr-FR" dirty="0">
              <a:solidFill>
                <a:schemeClr val="tx1"/>
              </a:solidFill>
              <a:latin typeface="+mn-lt"/>
            </a:rPr>
            <a:t> level. It is the case for affections situated behind the meningeal barrier and certain disorders of the cellular lineages of the blood, </a:t>
          </a:r>
          <a:endParaRPr lang="fr-FR" dirty="0">
            <a:solidFill>
              <a:schemeClr val="tx1"/>
            </a:solidFill>
            <a:latin typeface="+mn-lt"/>
          </a:endParaRPr>
        </a:p>
      </dgm:t>
    </dgm:pt>
    <dgm:pt modelId="{676C1C0E-BD3E-48A8-BDA7-8906DB1CB033}" type="parTrans" cxnId="{30284885-2DE0-4A34-B5A1-BE66178742B5}">
      <dgm:prSet/>
      <dgm:spPr/>
      <dgm:t>
        <a:bodyPr/>
        <a:lstStyle/>
        <a:p>
          <a:endParaRPr lang="fr-FR"/>
        </a:p>
      </dgm:t>
    </dgm:pt>
    <dgm:pt modelId="{477E699C-2F13-4C9B-9C7A-6AC65F7ACB84}" type="sibTrans" cxnId="{30284885-2DE0-4A34-B5A1-BE66178742B5}">
      <dgm:prSet/>
      <dgm:spPr/>
      <dgm:t>
        <a:bodyPr/>
        <a:lstStyle/>
        <a:p>
          <a:endParaRPr lang="fr-FR"/>
        </a:p>
      </dgm:t>
    </dgm:pt>
    <dgm:pt modelId="{D82DB29D-0A3D-4754-8DEC-FB835ABF3A84}">
      <dgm:prSet phldrT="[Texte]" custT="1"/>
      <dgm:spPr>
        <a:solidFill>
          <a:schemeClr val="accent5">
            <a:lumMod val="40000"/>
            <a:lumOff val="60000"/>
          </a:schemeClr>
        </a:solidFill>
      </dgm:spPr>
      <dgm:t>
        <a:bodyPr/>
        <a:lstStyle/>
        <a:p>
          <a:r>
            <a:rPr lang="en-US" altLang="fr-FR" sz="3600" b="1" dirty="0">
              <a:solidFill>
                <a:schemeClr val="tx1"/>
              </a:solidFill>
              <a:latin typeface="+mn-lt"/>
            </a:rPr>
            <a:t>Therapeutic</a:t>
          </a:r>
          <a:endParaRPr lang="fr-FR" sz="3600" dirty="0">
            <a:solidFill>
              <a:schemeClr val="tx1"/>
            </a:solidFill>
            <a:latin typeface="+mn-lt"/>
          </a:endParaRPr>
        </a:p>
      </dgm:t>
    </dgm:pt>
    <dgm:pt modelId="{D7F6FF55-94E6-4BEC-B687-A37DA8574FA4}" type="parTrans" cxnId="{C53E263A-085A-4A1E-A00F-37A563CABD44}">
      <dgm:prSet/>
      <dgm:spPr/>
      <dgm:t>
        <a:bodyPr/>
        <a:lstStyle/>
        <a:p>
          <a:endParaRPr lang="fr-FR"/>
        </a:p>
      </dgm:t>
    </dgm:pt>
    <dgm:pt modelId="{E43DBB05-8938-4D91-BD48-8029CA5F5EE6}" type="sibTrans" cxnId="{C53E263A-085A-4A1E-A00F-37A563CABD44}">
      <dgm:prSet/>
      <dgm:spPr/>
      <dgm:t>
        <a:bodyPr/>
        <a:lstStyle/>
        <a:p>
          <a:endParaRPr lang="fr-FR"/>
        </a:p>
      </dgm:t>
    </dgm:pt>
    <dgm:pt modelId="{1049928A-380F-43B9-B6F9-BDE0A4BCC14C}">
      <dgm:prSet phldrT="[Texte]"/>
      <dgm:spPr>
        <a:noFill/>
      </dgm:spPr>
      <dgm:t>
        <a:bodyPr/>
        <a:lstStyle/>
        <a:p>
          <a:pPr>
            <a:buFont typeface="Wingdings" panose="05000000000000000000" pitchFamily="2" charset="2"/>
            <a:buNone/>
          </a:pPr>
          <a:r>
            <a:rPr lang="en-US" altLang="fr-FR" dirty="0">
              <a:solidFill>
                <a:schemeClr val="tx1"/>
              </a:solidFill>
              <a:latin typeface="+mn-lt"/>
            </a:rPr>
            <a:t>   serious or evolutionary affections are little influenced by the physiological treatments proposed by the BNS. However, in these "heavy" cases, even if the disease follows its course, the improvement of the comfort of life of the patient is noticed.</a:t>
          </a:r>
          <a:endParaRPr lang="fr-FR" dirty="0">
            <a:solidFill>
              <a:schemeClr val="tx1"/>
            </a:solidFill>
            <a:latin typeface="+mn-lt"/>
          </a:endParaRPr>
        </a:p>
      </dgm:t>
    </dgm:pt>
    <dgm:pt modelId="{B15A244F-5C71-4541-9E53-0B28A75D6500}" type="parTrans" cxnId="{055D82A6-01C8-4BD8-B89A-761DD096D4B6}">
      <dgm:prSet/>
      <dgm:spPr/>
      <dgm:t>
        <a:bodyPr/>
        <a:lstStyle/>
        <a:p>
          <a:endParaRPr lang="fr-FR"/>
        </a:p>
      </dgm:t>
    </dgm:pt>
    <dgm:pt modelId="{5A2731E1-036D-488B-81B1-9E8B5BBCAAE7}" type="sibTrans" cxnId="{055D82A6-01C8-4BD8-B89A-761DD096D4B6}">
      <dgm:prSet/>
      <dgm:spPr/>
      <dgm:t>
        <a:bodyPr/>
        <a:lstStyle/>
        <a:p>
          <a:endParaRPr lang="fr-FR"/>
        </a:p>
      </dgm:t>
    </dgm:pt>
    <dgm:pt modelId="{0A596085-B889-43DF-9974-81D7D25E0547}" type="pres">
      <dgm:prSet presAssocID="{E8D1EAD8-4BFE-4EA0-A956-36D3EE77F093}" presName="Name0" presStyleCnt="0">
        <dgm:presLayoutVars>
          <dgm:dir/>
          <dgm:animLvl val="lvl"/>
          <dgm:resizeHandles val="exact"/>
        </dgm:presLayoutVars>
      </dgm:prSet>
      <dgm:spPr/>
    </dgm:pt>
    <dgm:pt modelId="{DA063181-0F39-4D1F-A58B-5BEF53DE70BA}" type="pres">
      <dgm:prSet presAssocID="{BFC94BAB-AFBC-4380-A57D-2DE9CCAD2B27}" presName="composite" presStyleCnt="0"/>
      <dgm:spPr/>
    </dgm:pt>
    <dgm:pt modelId="{FD476596-C46E-4291-9A4C-BA02DBF37D0C}" type="pres">
      <dgm:prSet presAssocID="{BFC94BAB-AFBC-4380-A57D-2DE9CCAD2B27}" presName="parTx" presStyleLbl="alignNode1" presStyleIdx="0" presStyleCnt="3">
        <dgm:presLayoutVars>
          <dgm:chMax val="0"/>
          <dgm:chPref val="0"/>
          <dgm:bulletEnabled val="1"/>
        </dgm:presLayoutVars>
      </dgm:prSet>
      <dgm:spPr/>
    </dgm:pt>
    <dgm:pt modelId="{87C8C096-E50D-47F5-A2BE-90C4AA9B6D5E}" type="pres">
      <dgm:prSet presAssocID="{BFC94BAB-AFBC-4380-A57D-2DE9CCAD2B27}" presName="desTx" presStyleLbl="alignAccFollowNode1" presStyleIdx="0" presStyleCnt="3">
        <dgm:presLayoutVars>
          <dgm:bulletEnabled val="1"/>
        </dgm:presLayoutVars>
      </dgm:prSet>
      <dgm:spPr/>
    </dgm:pt>
    <dgm:pt modelId="{D15B9E92-EFD6-4BE5-937A-EFFE81A0FE4C}" type="pres">
      <dgm:prSet presAssocID="{D16C7E22-3210-4BB2-AC3E-A20A03FCF785}" presName="space" presStyleCnt="0"/>
      <dgm:spPr/>
    </dgm:pt>
    <dgm:pt modelId="{65619AC1-4B07-473A-95B7-AE149116F738}" type="pres">
      <dgm:prSet presAssocID="{8E28DA00-97DD-4F4B-9553-AB4323B4C532}" presName="composite" presStyleCnt="0"/>
      <dgm:spPr/>
    </dgm:pt>
    <dgm:pt modelId="{577A9F37-CD9D-416C-B196-7CE6490A7C03}" type="pres">
      <dgm:prSet presAssocID="{8E28DA00-97DD-4F4B-9553-AB4323B4C532}" presName="parTx" presStyleLbl="alignNode1" presStyleIdx="1" presStyleCnt="3">
        <dgm:presLayoutVars>
          <dgm:chMax val="0"/>
          <dgm:chPref val="0"/>
          <dgm:bulletEnabled val="1"/>
        </dgm:presLayoutVars>
      </dgm:prSet>
      <dgm:spPr/>
    </dgm:pt>
    <dgm:pt modelId="{6D478AFE-A50B-44F0-A68E-28A85AA1EDC0}" type="pres">
      <dgm:prSet presAssocID="{8E28DA00-97DD-4F4B-9553-AB4323B4C532}" presName="desTx" presStyleLbl="alignAccFollowNode1" presStyleIdx="1" presStyleCnt="3">
        <dgm:presLayoutVars>
          <dgm:bulletEnabled val="1"/>
        </dgm:presLayoutVars>
      </dgm:prSet>
      <dgm:spPr/>
    </dgm:pt>
    <dgm:pt modelId="{3AF51D11-B654-468A-823A-A7BBC3968FDD}" type="pres">
      <dgm:prSet presAssocID="{D12CBA0B-5E7C-42B5-A339-59D62537618A}" presName="space" presStyleCnt="0"/>
      <dgm:spPr/>
    </dgm:pt>
    <dgm:pt modelId="{455CF6A1-CA10-4BCD-B7C9-A5451A35C6BD}" type="pres">
      <dgm:prSet presAssocID="{D82DB29D-0A3D-4754-8DEC-FB835ABF3A84}" presName="composite" presStyleCnt="0"/>
      <dgm:spPr/>
    </dgm:pt>
    <dgm:pt modelId="{FFE07F6C-5E0C-4464-8F86-B3123BA31915}" type="pres">
      <dgm:prSet presAssocID="{D82DB29D-0A3D-4754-8DEC-FB835ABF3A84}" presName="parTx" presStyleLbl="alignNode1" presStyleIdx="2" presStyleCnt="3">
        <dgm:presLayoutVars>
          <dgm:chMax val="0"/>
          <dgm:chPref val="0"/>
          <dgm:bulletEnabled val="1"/>
        </dgm:presLayoutVars>
      </dgm:prSet>
      <dgm:spPr/>
    </dgm:pt>
    <dgm:pt modelId="{414DE3ED-F385-4DBA-9064-9464298BC8E4}" type="pres">
      <dgm:prSet presAssocID="{D82DB29D-0A3D-4754-8DEC-FB835ABF3A84}" presName="desTx" presStyleLbl="alignAccFollowNode1" presStyleIdx="2" presStyleCnt="3">
        <dgm:presLayoutVars>
          <dgm:bulletEnabled val="1"/>
        </dgm:presLayoutVars>
      </dgm:prSet>
      <dgm:spPr/>
    </dgm:pt>
  </dgm:ptLst>
  <dgm:cxnLst>
    <dgm:cxn modelId="{A1F9F605-7176-431E-A9CB-2F982055C218}" type="presOf" srcId="{E8D1EAD8-4BFE-4EA0-A956-36D3EE77F093}" destId="{0A596085-B889-43DF-9974-81D7D25E0547}" srcOrd="0" destOrd="0" presId="urn:microsoft.com/office/officeart/2005/8/layout/hList1"/>
    <dgm:cxn modelId="{8CD7CB13-06D7-4EF7-9512-A9CE38CD895E}" type="presOf" srcId="{E24BB1EA-546F-4553-8742-7E2E8AC05652}" destId="{87C8C096-E50D-47F5-A2BE-90C4AA9B6D5E}" srcOrd="0" destOrd="0" presId="urn:microsoft.com/office/officeart/2005/8/layout/hList1"/>
    <dgm:cxn modelId="{C2B9DC16-1FA8-497F-8CC9-476EE6C6D5AB}" type="presOf" srcId="{5C8ADB51-19FD-413B-97F3-C0894E79CAB5}" destId="{6D478AFE-A50B-44F0-A68E-28A85AA1EDC0}" srcOrd="0" destOrd="0" presId="urn:microsoft.com/office/officeart/2005/8/layout/hList1"/>
    <dgm:cxn modelId="{4AD76921-0A9F-4899-A26C-5DF5E97BCEFC}" srcId="{E8D1EAD8-4BFE-4EA0-A956-36D3EE77F093}" destId="{8E28DA00-97DD-4F4B-9553-AB4323B4C532}" srcOrd="1" destOrd="0" parTransId="{5198A8A3-DEB3-4E6E-AA57-7A9BD38D7E9C}" sibTransId="{D12CBA0B-5E7C-42B5-A339-59D62537618A}"/>
    <dgm:cxn modelId="{C53E263A-085A-4A1E-A00F-37A563CABD44}" srcId="{E8D1EAD8-4BFE-4EA0-A956-36D3EE77F093}" destId="{D82DB29D-0A3D-4754-8DEC-FB835ABF3A84}" srcOrd="2" destOrd="0" parTransId="{D7F6FF55-94E6-4BEC-B687-A37DA8574FA4}" sibTransId="{E43DBB05-8938-4D91-BD48-8029CA5F5EE6}"/>
    <dgm:cxn modelId="{B528FF60-DDC3-4715-9446-76649761086A}" type="presOf" srcId="{BFC94BAB-AFBC-4380-A57D-2DE9CCAD2B27}" destId="{FD476596-C46E-4291-9A4C-BA02DBF37D0C}" srcOrd="0" destOrd="0" presId="urn:microsoft.com/office/officeart/2005/8/layout/hList1"/>
    <dgm:cxn modelId="{30284885-2DE0-4A34-B5A1-BE66178742B5}" srcId="{8E28DA00-97DD-4F4B-9553-AB4323B4C532}" destId="{5C8ADB51-19FD-413B-97F3-C0894E79CAB5}" srcOrd="0" destOrd="0" parTransId="{676C1C0E-BD3E-48A8-BDA7-8906DB1CB033}" sibTransId="{477E699C-2F13-4C9B-9C7A-6AC65F7ACB84}"/>
    <dgm:cxn modelId="{055D82A6-01C8-4BD8-B89A-761DD096D4B6}" srcId="{D82DB29D-0A3D-4754-8DEC-FB835ABF3A84}" destId="{1049928A-380F-43B9-B6F9-BDE0A4BCC14C}" srcOrd="0" destOrd="0" parTransId="{B15A244F-5C71-4541-9E53-0B28A75D6500}" sibTransId="{5A2731E1-036D-488B-81B1-9E8B5BBCAAE7}"/>
    <dgm:cxn modelId="{23FFBDAD-6744-4548-BDEF-3B3B0579A02F}" type="presOf" srcId="{D82DB29D-0A3D-4754-8DEC-FB835ABF3A84}" destId="{FFE07F6C-5E0C-4464-8F86-B3123BA31915}" srcOrd="0" destOrd="0" presId="urn:microsoft.com/office/officeart/2005/8/layout/hList1"/>
    <dgm:cxn modelId="{B57844B6-FB2A-45F3-8E88-2653C2319D54}" srcId="{E8D1EAD8-4BFE-4EA0-A956-36D3EE77F093}" destId="{BFC94BAB-AFBC-4380-A57D-2DE9CCAD2B27}" srcOrd="0" destOrd="0" parTransId="{CC3D869C-1B70-4D11-92A4-3EAA7CFB17DD}" sibTransId="{D16C7E22-3210-4BB2-AC3E-A20A03FCF785}"/>
    <dgm:cxn modelId="{FA2C17C1-FBF2-4AB8-B253-54AA4B6D88F8}" type="presOf" srcId="{1049928A-380F-43B9-B6F9-BDE0A4BCC14C}" destId="{414DE3ED-F385-4DBA-9064-9464298BC8E4}" srcOrd="0" destOrd="0" presId="urn:microsoft.com/office/officeart/2005/8/layout/hList1"/>
    <dgm:cxn modelId="{14C637E6-9551-4124-B07B-8EBAB21197B5}" type="presOf" srcId="{8E28DA00-97DD-4F4B-9553-AB4323B4C532}" destId="{577A9F37-CD9D-416C-B196-7CE6490A7C03}" srcOrd="0" destOrd="0" presId="urn:microsoft.com/office/officeart/2005/8/layout/hList1"/>
    <dgm:cxn modelId="{FFB11DEB-D6D9-4B18-9F03-62F91AA766EF}" srcId="{BFC94BAB-AFBC-4380-A57D-2DE9CCAD2B27}" destId="{E24BB1EA-546F-4553-8742-7E2E8AC05652}" srcOrd="0" destOrd="0" parTransId="{9E6F8C98-CF3A-4EE7-ABD3-89E056CACE19}" sibTransId="{17B732C1-8D5C-4033-BB2F-8D1AD94CB28C}"/>
    <dgm:cxn modelId="{734F48EE-20F4-401D-8CB1-938F94B90A80}" type="presParOf" srcId="{0A596085-B889-43DF-9974-81D7D25E0547}" destId="{DA063181-0F39-4D1F-A58B-5BEF53DE70BA}" srcOrd="0" destOrd="0" presId="urn:microsoft.com/office/officeart/2005/8/layout/hList1"/>
    <dgm:cxn modelId="{B17D8EC0-9A98-40FD-8E55-A09A6A642B9E}" type="presParOf" srcId="{DA063181-0F39-4D1F-A58B-5BEF53DE70BA}" destId="{FD476596-C46E-4291-9A4C-BA02DBF37D0C}" srcOrd="0" destOrd="0" presId="urn:microsoft.com/office/officeart/2005/8/layout/hList1"/>
    <dgm:cxn modelId="{96E3DD23-0A97-4199-A63D-0731B471584A}" type="presParOf" srcId="{DA063181-0F39-4D1F-A58B-5BEF53DE70BA}" destId="{87C8C096-E50D-47F5-A2BE-90C4AA9B6D5E}" srcOrd="1" destOrd="0" presId="urn:microsoft.com/office/officeart/2005/8/layout/hList1"/>
    <dgm:cxn modelId="{126419E2-D257-4ECB-A5CF-B70995C62E0E}" type="presParOf" srcId="{0A596085-B889-43DF-9974-81D7D25E0547}" destId="{D15B9E92-EFD6-4BE5-937A-EFFE81A0FE4C}" srcOrd="1" destOrd="0" presId="urn:microsoft.com/office/officeart/2005/8/layout/hList1"/>
    <dgm:cxn modelId="{C893CD27-F554-46C7-B07E-47B2C55F1CBE}" type="presParOf" srcId="{0A596085-B889-43DF-9974-81D7D25E0547}" destId="{65619AC1-4B07-473A-95B7-AE149116F738}" srcOrd="2" destOrd="0" presId="urn:microsoft.com/office/officeart/2005/8/layout/hList1"/>
    <dgm:cxn modelId="{05D603DB-4ED8-4E7A-A1AA-B5D3D141AE9D}" type="presParOf" srcId="{65619AC1-4B07-473A-95B7-AE149116F738}" destId="{577A9F37-CD9D-416C-B196-7CE6490A7C03}" srcOrd="0" destOrd="0" presId="urn:microsoft.com/office/officeart/2005/8/layout/hList1"/>
    <dgm:cxn modelId="{6B03017C-6E11-4B31-9A3C-F5F86BA95EAC}" type="presParOf" srcId="{65619AC1-4B07-473A-95B7-AE149116F738}" destId="{6D478AFE-A50B-44F0-A68E-28A85AA1EDC0}" srcOrd="1" destOrd="0" presId="urn:microsoft.com/office/officeart/2005/8/layout/hList1"/>
    <dgm:cxn modelId="{B802116A-618E-4BBA-B2AD-FC57E06C49EC}" type="presParOf" srcId="{0A596085-B889-43DF-9974-81D7D25E0547}" destId="{3AF51D11-B654-468A-823A-A7BBC3968FDD}" srcOrd="3" destOrd="0" presId="urn:microsoft.com/office/officeart/2005/8/layout/hList1"/>
    <dgm:cxn modelId="{68BB9F2F-05F8-4C56-ACDF-04685711DBC6}" type="presParOf" srcId="{0A596085-B889-43DF-9974-81D7D25E0547}" destId="{455CF6A1-CA10-4BCD-B7C9-A5451A35C6BD}" srcOrd="4" destOrd="0" presId="urn:microsoft.com/office/officeart/2005/8/layout/hList1"/>
    <dgm:cxn modelId="{F52D32E5-C0DB-490A-BC28-C2A01E7A5B4D}" type="presParOf" srcId="{455CF6A1-CA10-4BCD-B7C9-A5451A35C6BD}" destId="{FFE07F6C-5E0C-4464-8F86-B3123BA31915}" srcOrd="0" destOrd="0" presId="urn:microsoft.com/office/officeart/2005/8/layout/hList1"/>
    <dgm:cxn modelId="{5B6DEE11-4CC8-42C2-9443-BAFC212734FD}" type="presParOf" srcId="{455CF6A1-CA10-4BCD-B7C9-A5451A35C6BD}" destId="{414DE3ED-F385-4DBA-9064-9464298BC8E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76596-C46E-4291-9A4C-BA02DBF37D0C}">
      <dsp:nvSpPr>
        <dsp:cNvPr id="0" name=""/>
        <dsp:cNvSpPr/>
      </dsp:nvSpPr>
      <dsp:spPr>
        <a:xfrm>
          <a:off x="3286" y="10013"/>
          <a:ext cx="3203971" cy="795597"/>
        </a:xfrm>
        <a:prstGeom prst="rect">
          <a:avLst/>
        </a:prstGeom>
        <a:solidFill>
          <a:schemeClr val="accent5">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altLang="fr-FR" sz="3600" b="1" kern="1200" dirty="0">
              <a:solidFill>
                <a:schemeClr val="tx1"/>
              </a:solidFill>
              <a:latin typeface="+mn-lt"/>
            </a:rPr>
            <a:t>Biological</a:t>
          </a:r>
          <a:endParaRPr lang="fr-FR" sz="3600" kern="1200" dirty="0">
            <a:solidFill>
              <a:schemeClr val="tx1"/>
            </a:solidFill>
            <a:latin typeface="+mn-lt"/>
          </a:endParaRPr>
        </a:p>
      </dsp:txBody>
      <dsp:txXfrm>
        <a:off x="3286" y="10013"/>
        <a:ext cx="3203971" cy="795597"/>
      </dsp:txXfrm>
    </dsp:sp>
    <dsp:sp modelId="{87C8C096-E50D-47F5-A2BE-90C4AA9B6D5E}">
      <dsp:nvSpPr>
        <dsp:cNvPr id="0" name=""/>
        <dsp:cNvSpPr/>
      </dsp:nvSpPr>
      <dsp:spPr>
        <a:xfrm>
          <a:off x="3286" y="805610"/>
          <a:ext cx="3203971" cy="4042355"/>
        </a:xfrm>
        <a:prstGeom prst="rect">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altLang="fr-FR" sz="2200" kern="1200" dirty="0">
              <a:solidFill>
                <a:schemeClr val="tx1"/>
              </a:solidFill>
              <a:latin typeface="+mn-lt"/>
            </a:rPr>
            <a:t>the turbidimetry shows itself perfectly reproducible, but diverges beyond certain limits. It is the case for the big </a:t>
          </a:r>
          <a:r>
            <a:rPr lang="en-US" altLang="fr-FR" sz="2200" kern="1200" dirty="0" err="1">
              <a:solidFill>
                <a:schemeClr val="tx1"/>
              </a:solidFill>
              <a:latin typeface="+mn-lt"/>
            </a:rPr>
            <a:t>hyperlipemias</a:t>
          </a:r>
          <a:r>
            <a:rPr lang="en-US" altLang="fr-FR" sz="2200" kern="1200" dirty="0">
              <a:solidFill>
                <a:schemeClr val="tx1"/>
              </a:solidFill>
              <a:latin typeface="+mn-lt"/>
            </a:rPr>
            <a:t> or the monoclonal </a:t>
          </a:r>
          <a:r>
            <a:rPr lang="en-US" altLang="fr-FR" sz="2200" kern="1200" dirty="0" err="1">
              <a:solidFill>
                <a:schemeClr val="tx1"/>
              </a:solidFill>
              <a:latin typeface="+mn-lt"/>
            </a:rPr>
            <a:t>gammapathies</a:t>
          </a:r>
          <a:endParaRPr lang="fr-FR" sz="2200" kern="1200" dirty="0">
            <a:solidFill>
              <a:schemeClr val="tx1"/>
            </a:solidFill>
            <a:latin typeface="+mn-lt"/>
          </a:endParaRPr>
        </a:p>
      </dsp:txBody>
      <dsp:txXfrm>
        <a:off x="3286" y="805610"/>
        <a:ext cx="3203971" cy="4042355"/>
      </dsp:txXfrm>
    </dsp:sp>
    <dsp:sp modelId="{577A9F37-CD9D-416C-B196-7CE6490A7C03}">
      <dsp:nvSpPr>
        <dsp:cNvPr id="0" name=""/>
        <dsp:cNvSpPr/>
      </dsp:nvSpPr>
      <dsp:spPr>
        <a:xfrm>
          <a:off x="3655814" y="10013"/>
          <a:ext cx="3203971" cy="795597"/>
        </a:xfrm>
        <a:prstGeom prst="rect">
          <a:avLst/>
        </a:prstGeom>
        <a:solidFill>
          <a:schemeClr val="accent5">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fr-FR" altLang="fr-FR" sz="3600" b="1" kern="1200" dirty="0" err="1">
              <a:solidFill>
                <a:schemeClr val="tx1"/>
              </a:solidFill>
              <a:latin typeface="+mn-lt"/>
            </a:rPr>
            <a:t>Clinical</a:t>
          </a:r>
          <a:endParaRPr lang="fr-FR" sz="3600" kern="1200" dirty="0">
            <a:solidFill>
              <a:schemeClr val="tx1"/>
            </a:solidFill>
            <a:latin typeface="+mn-lt"/>
          </a:endParaRPr>
        </a:p>
      </dsp:txBody>
      <dsp:txXfrm>
        <a:off x="3655814" y="10013"/>
        <a:ext cx="3203971" cy="795597"/>
      </dsp:txXfrm>
    </dsp:sp>
    <dsp:sp modelId="{6D478AFE-A50B-44F0-A68E-28A85AA1EDC0}">
      <dsp:nvSpPr>
        <dsp:cNvPr id="0" name=""/>
        <dsp:cNvSpPr/>
      </dsp:nvSpPr>
      <dsp:spPr>
        <a:xfrm>
          <a:off x="3655814" y="805610"/>
          <a:ext cx="3203971" cy="4042355"/>
        </a:xfrm>
        <a:prstGeom prst="rect">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altLang="fr-FR" sz="2200" kern="1200" dirty="0">
              <a:solidFill>
                <a:schemeClr val="tx1"/>
              </a:solidFill>
              <a:latin typeface="+mn-lt"/>
            </a:rPr>
            <a:t>certain affections have few markers at the </a:t>
          </a:r>
          <a:r>
            <a:rPr lang="en-US" altLang="fr-FR" sz="2200" kern="1200" dirty="0" err="1">
              <a:solidFill>
                <a:schemeClr val="tx1"/>
              </a:solidFill>
              <a:latin typeface="+mn-lt"/>
            </a:rPr>
            <a:t>serical</a:t>
          </a:r>
          <a:r>
            <a:rPr lang="en-US" altLang="fr-FR" sz="2200" kern="1200" dirty="0">
              <a:solidFill>
                <a:schemeClr val="tx1"/>
              </a:solidFill>
              <a:latin typeface="+mn-lt"/>
            </a:rPr>
            <a:t> level. It is the case for affections situated behind the meningeal barrier and certain disorders of the cellular lineages of the blood, </a:t>
          </a:r>
          <a:endParaRPr lang="fr-FR" sz="2200" kern="1200" dirty="0">
            <a:solidFill>
              <a:schemeClr val="tx1"/>
            </a:solidFill>
            <a:latin typeface="+mn-lt"/>
          </a:endParaRPr>
        </a:p>
      </dsp:txBody>
      <dsp:txXfrm>
        <a:off x="3655814" y="805610"/>
        <a:ext cx="3203971" cy="4042355"/>
      </dsp:txXfrm>
    </dsp:sp>
    <dsp:sp modelId="{FFE07F6C-5E0C-4464-8F86-B3123BA31915}">
      <dsp:nvSpPr>
        <dsp:cNvPr id="0" name=""/>
        <dsp:cNvSpPr/>
      </dsp:nvSpPr>
      <dsp:spPr>
        <a:xfrm>
          <a:off x="7308342" y="10013"/>
          <a:ext cx="3203971" cy="795597"/>
        </a:xfrm>
        <a:prstGeom prst="rect">
          <a:avLst/>
        </a:prstGeom>
        <a:solidFill>
          <a:schemeClr val="accent5">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altLang="fr-FR" sz="3600" b="1" kern="1200" dirty="0">
              <a:solidFill>
                <a:schemeClr val="tx1"/>
              </a:solidFill>
              <a:latin typeface="+mn-lt"/>
            </a:rPr>
            <a:t>Therapeutic</a:t>
          </a:r>
          <a:endParaRPr lang="fr-FR" sz="3600" kern="1200" dirty="0">
            <a:solidFill>
              <a:schemeClr val="tx1"/>
            </a:solidFill>
            <a:latin typeface="+mn-lt"/>
          </a:endParaRPr>
        </a:p>
      </dsp:txBody>
      <dsp:txXfrm>
        <a:off x="7308342" y="10013"/>
        <a:ext cx="3203971" cy="795597"/>
      </dsp:txXfrm>
    </dsp:sp>
    <dsp:sp modelId="{414DE3ED-F385-4DBA-9064-9464298BC8E4}">
      <dsp:nvSpPr>
        <dsp:cNvPr id="0" name=""/>
        <dsp:cNvSpPr/>
      </dsp:nvSpPr>
      <dsp:spPr>
        <a:xfrm>
          <a:off x="7308342" y="805610"/>
          <a:ext cx="3203971" cy="4042355"/>
        </a:xfrm>
        <a:prstGeom prst="rect">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None/>
          </a:pPr>
          <a:r>
            <a:rPr lang="en-US" altLang="fr-FR" sz="2200" kern="1200" dirty="0">
              <a:solidFill>
                <a:schemeClr val="tx1"/>
              </a:solidFill>
              <a:latin typeface="+mn-lt"/>
            </a:rPr>
            <a:t>   serious or evolutionary affections are little influenced by the physiological treatments proposed by the BNS. However, in these "heavy" cases, even if the disease follows its course, the improvement of the comfort of life of the patient is noticed.</a:t>
          </a:r>
          <a:endParaRPr lang="fr-FR" sz="2200" kern="1200" dirty="0">
            <a:solidFill>
              <a:schemeClr val="tx1"/>
            </a:solidFill>
            <a:latin typeface="+mn-lt"/>
          </a:endParaRPr>
        </a:p>
      </dsp:txBody>
      <dsp:txXfrm>
        <a:off x="7308342" y="805610"/>
        <a:ext cx="3203971" cy="404235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620968-983A-4AF6-A6F9-0932D89529E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4C998D1-8170-4AC5-8D63-7752B47E6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0F91F07-DDCE-45BD-A9DF-2DEED28916FC}"/>
              </a:ext>
            </a:extLst>
          </p:cNvPr>
          <p:cNvSpPr>
            <a:spLocks noGrp="1"/>
          </p:cNvSpPr>
          <p:nvPr>
            <p:ph type="dt" sz="half" idx="10"/>
          </p:nvPr>
        </p:nvSpPr>
        <p:spPr/>
        <p:txBody>
          <a:bodyPr/>
          <a:lstStyle/>
          <a:p>
            <a:fld id="{9B48391A-558D-4C02-9A7B-1A08E8E860E7}" type="datetimeFigureOut">
              <a:rPr lang="fr-FR" smtClean="0"/>
              <a:t>10/10/2018</a:t>
            </a:fld>
            <a:endParaRPr lang="fr-FR"/>
          </a:p>
        </p:txBody>
      </p:sp>
      <p:sp>
        <p:nvSpPr>
          <p:cNvPr id="5" name="Espace réservé du pied de page 4">
            <a:extLst>
              <a:ext uri="{FF2B5EF4-FFF2-40B4-BE49-F238E27FC236}">
                <a16:creationId xmlns:a16="http://schemas.microsoft.com/office/drawing/2014/main" id="{DA0E8472-DE5E-498A-A0BE-69BB314F0D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67DBDD-AC24-434F-915C-22C50554C3E6}"/>
              </a:ext>
            </a:extLst>
          </p:cNvPr>
          <p:cNvSpPr>
            <a:spLocks noGrp="1"/>
          </p:cNvSpPr>
          <p:nvPr>
            <p:ph type="sldNum" sz="quarter" idx="12"/>
          </p:nvPr>
        </p:nvSpPr>
        <p:spPr/>
        <p:txBody>
          <a:bodyPr/>
          <a:lstStyle/>
          <a:p>
            <a:fld id="{7AB7F4F5-831A-438A-B419-B553FB11E3C8}" type="slidenum">
              <a:rPr lang="fr-FR" smtClean="0"/>
              <a:t>‹N°›</a:t>
            </a:fld>
            <a:endParaRPr lang="fr-FR"/>
          </a:p>
        </p:txBody>
      </p:sp>
    </p:spTree>
    <p:extLst>
      <p:ext uri="{BB962C8B-B14F-4D97-AF65-F5344CB8AC3E}">
        <p14:creationId xmlns:p14="http://schemas.microsoft.com/office/powerpoint/2010/main" val="20083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2E0B3-A51C-4B9D-A758-76590CC3DDE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B053761-C929-4015-B093-491C88F09CA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F0CC79-2192-4A5C-8307-E77958E8B3D4}"/>
              </a:ext>
            </a:extLst>
          </p:cNvPr>
          <p:cNvSpPr>
            <a:spLocks noGrp="1"/>
          </p:cNvSpPr>
          <p:nvPr>
            <p:ph type="dt" sz="half" idx="10"/>
          </p:nvPr>
        </p:nvSpPr>
        <p:spPr/>
        <p:txBody>
          <a:bodyPr/>
          <a:lstStyle/>
          <a:p>
            <a:fld id="{9B48391A-558D-4C02-9A7B-1A08E8E860E7}" type="datetimeFigureOut">
              <a:rPr lang="fr-FR" smtClean="0"/>
              <a:t>10/10/2018</a:t>
            </a:fld>
            <a:endParaRPr lang="fr-FR"/>
          </a:p>
        </p:txBody>
      </p:sp>
      <p:sp>
        <p:nvSpPr>
          <p:cNvPr id="5" name="Espace réservé du pied de page 4">
            <a:extLst>
              <a:ext uri="{FF2B5EF4-FFF2-40B4-BE49-F238E27FC236}">
                <a16:creationId xmlns:a16="http://schemas.microsoft.com/office/drawing/2014/main" id="{AE625762-D837-4FF3-BC29-924CDD2C86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022FE6-1B6E-49C5-B0B6-075542772498}"/>
              </a:ext>
            </a:extLst>
          </p:cNvPr>
          <p:cNvSpPr>
            <a:spLocks noGrp="1"/>
          </p:cNvSpPr>
          <p:nvPr>
            <p:ph type="sldNum" sz="quarter" idx="12"/>
          </p:nvPr>
        </p:nvSpPr>
        <p:spPr/>
        <p:txBody>
          <a:bodyPr/>
          <a:lstStyle/>
          <a:p>
            <a:fld id="{7AB7F4F5-831A-438A-B419-B553FB11E3C8}" type="slidenum">
              <a:rPr lang="fr-FR" smtClean="0"/>
              <a:t>‹N°›</a:t>
            </a:fld>
            <a:endParaRPr lang="fr-FR"/>
          </a:p>
        </p:txBody>
      </p:sp>
    </p:spTree>
    <p:extLst>
      <p:ext uri="{BB962C8B-B14F-4D97-AF65-F5344CB8AC3E}">
        <p14:creationId xmlns:p14="http://schemas.microsoft.com/office/powerpoint/2010/main" val="21770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E56D4D0-3DE8-4305-8648-5D5D526D2D5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248C594-68B0-400A-B3E0-FA954B9A3813}"/>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5EE399-CB2B-438C-B225-B1EC9357703E}"/>
              </a:ext>
            </a:extLst>
          </p:cNvPr>
          <p:cNvSpPr>
            <a:spLocks noGrp="1"/>
          </p:cNvSpPr>
          <p:nvPr>
            <p:ph type="dt" sz="half" idx="10"/>
          </p:nvPr>
        </p:nvSpPr>
        <p:spPr/>
        <p:txBody>
          <a:bodyPr/>
          <a:lstStyle/>
          <a:p>
            <a:fld id="{9B48391A-558D-4C02-9A7B-1A08E8E860E7}" type="datetimeFigureOut">
              <a:rPr lang="fr-FR" smtClean="0"/>
              <a:t>10/10/2018</a:t>
            </a:fld>
            <a:endParaRPr lang="fr-FR"/>
          </a:p>
        </p:txBody>
      </p:sp>
      <p:sp>
        <p:nvSpPr>
          <p:cNvPr id="5" name="Espace réservé du pied de page 4">
            <a:extLst>
              <a:ext uri="{FF2B5EF4-FFF2-40B4-BE49-F238E27FC236}">
                <a16:creationId xmlns:a16="http://schemas.microsoft.com/office/drawing/2014/main" id="{016D73AD-650A-4763-9CE2-57B5BBC2CB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91EE2D-D1E3-4223-8998-BD550F3497C1}"/>
              </a:ext>
            </a:extLst>
          </p:cNvPr>
          <p:cNvSpPr>
            <a:spLocks noGrp="1"/>
          </p:cNvSpPr>
          <p:nvPr>
            <p:ph type="sldNum" sz="quarter" idx="12"/>
          </p:nvPr>
        </p:nvSpPr>
        <p:spPr/>
        <p:txBody>
          <a:bodyPr/>
          <a:lstStyle/>
          <a:p>
            <a:fld id="{7AB7F4F5-831A-438A-B419-B553FB11E3C8}" type="slidenum">
              <a:rPr lang="fr-FR" smtClean="0"/>
              <a:t>‹N°›</a:t>
            </a:fld>
            <a:endParaRPr lang="fr-FR"/>
          </a:p>
        </p:txBody>
      </p:sp>
    </p:spTree>
    <p:extLst>
      <p:ext uri="{BB962C8B-B14F-4D97-AF65-F5344CB8AC3E}">
        <p14:creationId xmlns:p14="http://schemas.microsoft.com/office/powerpoint/2010/main" val="270431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7371F-DC0B-4CA9-B28B-65F1F37AB05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AC8D9A9-6FBF-43D8-A745-9D15D2ED994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6D660B-33B3-4D56-9426-22FE9213F0E9}"/>
              </a:ext>
            </a:extLst>
          </p:cNvPr>
          <p:cNvSpPr>
            <a:spLocks noGrp="1"/>
          </p:cNvSpPr>
          <p:nvPr>
            <p:ph type="dt" sz="half" idx="10"/>
          </p:nvPr>
        </p:nvSpPr>
        <p:spPr/>
        <p:txBody>
          <a:bodyPr/>
          <a:lstStyle/>
          <a:p>
            <a:fld id="{9B48391A-558D-4C02-9A7B-1A08E8E860E7}" type="datetimeFigureOut">
              <a:rPr lang="fr-FR" smtClean="0"/>
              <a:t>10/10/2018</a:t>
            </a:fld>
            <a:endParaRPr lang="fr-FR"/>
          </a:p>
        </p:txBody>
      </p:sp>
      <p:sp>
        <p:nvSpPr>
          <p:cNvPr id="5" name="Espace réservé du pied de page 4">
            <a:extLst>
              <a:ext uri="{FF2B5EF4-FFF2-40B4-BE49-F238E27FC236}">
                <a16:creationId xmlns:a16="http://schemas.microsoft.com/office/drawing/2014/main" id="{EC35CA6E-07F3-4DDE-A6C4-4BB2A68DE4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F12F52-15B3-417F-B55B-C52F789037A0}"/>
              </a:ext>
            </a:extLst>
          </p:cNvPr>
          <p:cNvSpPr>
            <a:spLocks noGrp="1"/>
          </p:cNvSpPr>
          <p:nvPr>
            <p:ph type="sldNum" sz="quarter" idx="12"/>
          </p:nvPr>
        </p:nvSpPr>
        <p:spPr/>
        <p:txBody>
          <a:bodyPr/>
          <a:lstStyle/>
          <a:p>
            <a:fld id="{7AB7F4F5-831A-438A-B419-B553FB11E3C8}" type="slidenum">
              <a:rPr lang="fr-FR" smtClean="0"/>
              <a:t>‹N°›</a:t>
            </a:fld>
            <a:endParaRPr lang="fr-FR"/>
          </a:p>
        </p:txBody>
      </p:sp>
    </p:spTree>
    <p:extLst>
      <p:ext uri="{BB962C8B-B14F-4D97-AF65-F5344CB8AC3E}">
        <p14:creationId xmlns:p14="http://schemas.microsoft.com/office/powerpoint/2010/main" val="285410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40A8B-39F9-48D2-92EE-96D6A12ACA7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AE5FB39-EE03-4E2B-A47D-E1E53E9568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ABAD1A9-37B5-4DA8-A23C-7B63B81293C1}"/>
              </a:ext>
            </a:extLst>
          </p:cNvPr>
          <p:cNvSpPr>
            <a:spLocks noGrp="1"/>
          </p:cNvSpPr>
          <p:nvPr>
            <p:ph type="dt" sz="half" idx="10"/>
          </p:nvPr>
        </p:nvSpPr>
        <p:spPr/>
        <p:txBody>
          <a:bodyPr/>
          <a:lstStyle/>
          <a:p>
            <a:fld id="{9B48391A-558D-4C02-9A7B-1A08E8E860E7}" type="datetimeFigureOut">
              <a:rPr lang="fr-FR" smtClean="0"/>
              <a:t>10/10/2018</a:t>
            </a:fld>
            <a:endParaRPr lang="fr-FR"/>
          </a:p>
        </p:txBody>
      </p:sp>
      <p:sp>
        <p:nvSpPr>
          <p:cNvPr id="5" name="Espace réservé du pied de page 4">
            <a:extLst>
              <a:ext uri="{FF2B5EF4-FFF2-40B4-BE49-F238E27FC236}">
                <a16:creationId xmlns:a16="http://schemas.microsoft.com/office/drawing/2014/main" id="{80E3442E-FE36-45BF-8362-129376D35D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3C0988-05FB-4304-9509-4320D032B0EB}"/>
              </a:ext>
            </a:extLst>
          </p:cNvPr>
          <p:cNvSpPr>
            <a:spLocks noGrp="1"/>
          </p:cNvSpPr>
          <p:nvPr>
            <p:ph type="sldNum" sz="quarter" idx="12"/>
          </p:nvPr>
        </p:nvSpPr>
        <p:spPr/>
        <p:txBody>
          <a:bodyPr/>
          <a:lstStyle/>
          <a:p>
            <a:fld id="{7AB7F4F5-831A-438A-B419-B553FB11E3C8}" type="slidenum">
              <a:rPr lang="fr-FR" smtClean="0"/>
              <a:t>‹N°›</a:t>
            </a:fld>
            <a:endParaRPr lang="fr-FR"/>
          </a:p>
        </p:txBody>
      </p:sp>
    </p:spTree>
    <p:extLst>
      <p:ext uri="{BB962C8B-B14F-4D97-AF65-F5344CB8AC3E}">
        <p14:creationId xmlns:p14="http://schemas.microsoft.com/office/powerpoint/2010/main" val="31222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DC0098-AFA9-4C9F-9A9C-28090F588F9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1961FE-F7D6-4B12-9C4A-7588C1409AB7}"/>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1B4C544-4EF0-47BE-8A14-7990A5E2052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4736765-B1BF-4185-9109-12B112FD8C81}"/>
              </a:ext>
            </a:extLst>
          </p:cNvPr>
          <p:cNvSpPr>
            <a:spLocks noGrp="1"/>
          </p:cNvSpPr>
          <p:nvPr>
            <p:ph type="dt" sz="half" idx="10"/>
          </p:nvPr>
        </p:nvSpPr>
        <p:spPr/>
        <p:txBody>
          <a:bodyPr/>
          <a:lstStyle/>
          <a:p>
            <a:fld id="{9B48391A-558D-4C02-9A7B-1A08E8E860E7}" type="datetimeFigureOut">
              <a:rPr lang="fr-FR" smtClean="0"/>
              <a:t>10/10/2018</a:t>
            </a:fld>
            <a:endParaRPr lang="fr-FR"/>
          </a:p>
        </p:txBody>
      </p:sp>
      <p:sp>
        <p:nvSpPr>
          <p:cNvPr id="6" name="Espace réservé du pied de page 5">
            <a:extLst>
              <a:ext uri="{FF2B5EF4-FFF2-40B4-BE49-F238E27FC236}">
                <a16:creationId xmlns:a16="http://schemas.microsoft.com/office/drawing/2014/main" id="{6E277769-5214-4378-9DCF-6CD6B116FA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CAF2E68-E5D5-47A6-A6B7-0E1E3798B082}"/>
              </a:ext>
            </a:extLst>
          </p:cNvPr>
          <p:cNvSpPr>
            <a:spLocks noGrp="1"/>
          </p:cNvSpPr>
          <p:nvPr>
            <p:ph type="sldNum" sz="quarter" idx="12"/>
          </p:nvPr>
        </p:nvSpPr>
        <p:spPr/>
        <p:txBody>
          <a:bodyPr/>
          <a:lstStyle/>
          <a:p>
            <a:fld id="{7AB7F4F5-831A-438A-B419-B553FB11E3C8}" type="slidenum">
              <a:rPr lang="fr-FR" smtClean="0"/>
              <a:t>‹N°›</a:t>
            </a:fld>
            <a:endParaRPr lang="fr-FR"/>
          </a:p>
        </p:txBody>
      </p:sp>
    </p:spTree>
    <p:extLst>
      <p:ext uri="{BB962C8B-B14F-4D97-AF65-F5344CB8AC3E}">
        <p14:creationId xmlns:p14="http://schemas.microsoft.com/office/powerpoint/2010/main" val="1326779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9507D-2193-4455-B9FF-85D5B1896C3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2C06C1E-0D83-41D5-BD30-06032CF2FE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E0F408F-1651-4AE3-AAE1-2BBAD86401B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ABE31FC-BDA9-4EB1-AD3F-480BDCC838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70627D2-E78B-4BB1-98F8-8132F4772787}"/>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D6B55C6-64FF-4CF4-A204-5A146D714CC7}"/>
              </a:ext>
            </a:extLst>
          </p:cNvPr>
          <p:cNvSpPr>
            <a:spLocks noGrp="1"/>
          </p:cNvSpPr>
          <p:nvPr>
            <p:ph type="dt" sz="half" idx="10"/>
          </p:nvPr>
        </p:nvSpPr>
        <p:spPr/>
        <p:txBody>
          <a:bodyPr/>
          <a:lstStyle/>
          <a:p>
            <a:fld id="{9B48391A-558D-4C02-9A7B-1A08E8E860E7}" type="datetimeFigureOut">
              <a:rPr lang="fr-FR" smtClean="0"/>
              <a:t>10/10/2018</a:t>
            </a:fld>
            <a:endParaRPr lang="fr-FR"/>
          </a:p>
        </p:txBody>
      </p:sp>
      <p:sp>
        <p:nvSpPr>
          <p:cNvPr id="8" name="Espace réservé du pied de page 7">
            <a:extLst>
              <a:ext uri="{FF2B5EF4-FFF2-40B4-BE49-F238E27FC236}">
                <a16:creationId xmlns:a16="http://schemas.microsoft.com/office/drawing/2014/main" id="{FFE960A6-C590-47B4-BE77-0E01D03F156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FD652FE-3409-41F9-BCDF-624E18CE13B0}"/>
              </a:ext>
            </a:extLst>
          </p:cNvPr>
          <p:cNvSpPr>
            <a:spLocks noGrp="1"/>
          </p:cNvSpPr>
          <p:nvPr>
            <p:ph type="sldNum" sz="quarter" idx="12"/>
          </p:nvPr>
        </p:nvSpPr>
        <p:spPr/>
        <p:txBody>
          <a:bodyPr/>
          <a:lstStyle/>
          <a:p>
            <a:fld id="{7AB7F4F5-831A-438A-B419-B553FB11E3C8}" type="slidenum">
              <a:rPr lang="fr-FR" smtClean="0"/>
              <a:t>‹N°›</a:t>
            </a:fld>
            <a:endParaRPr lang="fr-FR"/>
          </a:p>
        </p:txBody>
      </p:sp>
    </p:spTree>
    <p:extLst>
      <p:ext uri="{BB962C8B-B14F-4D97-AF65-F5344CB8AC3E}">
        <p14:creationId xmlns:p14="http://schemas.microsoft.com/office/powerpoint/2010/main" val="82480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867BD-5E38-4580-99D8-1F1AF8E9950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99CCC91-A968-489D-A81C-28A8B2AF824C}"/>
              </a:ext>
            </a:extLst>
          </p:cNvPr>
          <p:cNvSpPr>
            <a:spLocks noGrp="1"/>
          </p:cNvSpPr>
          <p:nvPr>
            <p:ph type="dt" sz="half" idx="10"/>
          </p:nvPr>
        </p:nvSpPr>
        <p:spPr/>
        <p:txBody>
          <a:bodyPr/>
          <a:lstStyle/>
          <a:p>
            <a:fld id="{9B48391A-558D-4C02-9A7B-1A08E8E860E7}" type="datetimeFigureOut">
              <a:rPr lang="fr-FR" smtClean="0"/>
              <a:t>10/10/2018</a:t>
            </a:fld>
            <a:endParaRPr lang="fr-FR"/>
          </a:p>
        </p:txBody>
      </p:sp>
      <p:sp>
        <p:nvSpPr>
          <p:cNvPr id="4" name="Espace réservé du pied de page 3">
            <a:extLst>
              <a:ext uri="{FF2B5EF4-FFF2-40B4-BE49-F238E27FC236}">
                <a16:creationId xmlns:a16="http://schemas.microsoft.com/office/drawing/2014/main" id="{78853E4A-4B62-4C12-81A9-8ECD17E171A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08774F1-85F2-490A-A4CE-9DEFDC0CD148}"/>
              </a:ext>
            </a:extLst>
          </p:cNvPr>
          <p:cNvSpPr>
            <a:spLocks noGrp="1"/>
          </p:cNvSpPr>
          <p:nvPr>
            <p:ph type="sldNum" sz="quarter" idx="12"/>
          </p:nvPr>
        </p:nvSpPr>
        <p:spPr/>
        <p:txBody>
          <a:bodyPr/>
          <a:lstStyle/>
          <a:p>
            <a:fld id="{7AB7F4F5-831A-438A-B419-B553FB11E3C8}" type="slidenum">
              <a:rPr lang="fr-FR" smtClean="0"/>
              <a:t>‹N°›</a:t>
            </a:fld>
            <a:endParaRPr lang="fr-FR"/>
          </a:p>
        </p:txBody>
      </p:sp>
    </p:spTree>
    <p:extLst>
      <p:ext uri="{BB962C8B-B14F-4D97-AF65-F5344CB8AC3E}">
        <p14:creationId xmlns:p14="http://schemas.microsoft.com/office/powerpoint/2010/main" val="231509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5EEBB45-BD88-436B-843E-576385CD3C11}"/>
              </a:ext>
            </a:extLst>
          </p:cNvPr>
          <p:cNvSpPr>
            <a:spLocks noGrp="1"/>
          </p:cNvSpPr>
          <p:nvPr>
            <p:ph type="dt" sz="half" idx="10"/>
          </p:nvPr>
        </p:nvSpPr>
        <p:spPr/>
        <p:txBody>
          <a:bodyPr/>
          <a:lstStyle/>
          <a:p>
            <a:fld id="{9B48391A-558D-4C02-9A7B-1A08E8E860E7}" type="datetimeFigureOut">
              <a:rPr lang="fr-FR" smtClean="0"/>
              <a:t>10/10/2018</a:t>
            </a:fld>
            <a:endParaRPr lang="fr-FR"/>
          </a:p>
        </p:txBody>
      </p:sp>
      <p:sp>
        <p:nvSpPr>
          <p:cNvPr id="3" name="Espace réservé du pied de page 2">
            <a:extLst>
              <a:ext uri="{FF2B5EF4-FFF2-40B4-BE49-F238E27FC236}">
                <a16:creationId xmlns:a16="http://schemas.microsoft.com/office/drawing/2014/main" id="{43BAE117-FC5D-4B63-82E5-BCBDBFB6D57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2DC241D-BA47-4DAD-8231-BD66EB869FC4}"/>
              </a:ext>
            </a:extLst>
          </p:cNvPr>
          <p:cNvSpPr>
            <a:spLocks noGrp="1"/>
          </p:cNvSpPr>
          <p:nvPr>
            <p:ph type="sldNum" sz="quarter" idx="12"/>
          </p:nvPr>
        </p:nvSpPr>
        <p:spPr/>
        <p:txBody>
          <a:bodyPr/>
          <a:lstStyle/>
          <a:p>
            <a:fld id="{7AB7F4F5-831A-438A-B419-B553FB11E3C8}" type="slidenum">
              <a:rPr lang="fr-FR" smtClean="0"/>
              <a:t>‹N°›</a:t>
            </a:fld>
            <a:endParaRPr lang="fr-FR"/>
          </a:p>
        </p:txBody>
      </p:sp>
    </p:spTree>
    <p:extLst>
      <p:ext uri="{BB962C8B-B14F-4D97-AF65-F5344CB8AC3E}">
        <p14:creationId xmlns:p14="http://schemas.microsoft.com/office/powerpoint/2010/main" val="123733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519A6-173E-4B88-9221-20FB6A882D2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A6905FD-32F1-4D68-BB3F-3C78D8AC4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EAC9D89-FC6F-4E1D-86CC-331B0DE10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8FE5B90-1DBB-4D06-A8F5-B173FDF38EB1}"/>
              </a:ext>
            </a:extLst>
          </p:cNvPr>
          <p:cNvSpPr>
            <a:spLocks noGrp="1"/>
          </p:cNvSpPr>
          <p:nvPr>
            <p:ph type="dt" sz="half" idx="10"/>
          </p:nvPr>
        </p:nvSpPr>
        <p:spPr/>
        <p:txBody>
          <a:bodyPr/>
          <a:lstStyle/>
          <a:p>
            <a:fld id="{9B48391A-558D-4C02-9A7B-1A08E8E860E7}" type="datetimeFigureOut">
              <a:rPr lang="fr-FR" smtClean="0"/>
              <a:t>10/10/2018</a:t>
            </a:fld>
            <a:endParaRPr lang="fr-FR"/>
          </a:p>
        </p:txBody>
      </p:sp>
      <p:sp>
        <p:nvSpPr>
          <p:cNvPr id="6" name="Espace réservé du pied de page 5">
            <a:extLst>
              <a:ext uri="{FF2B5EF4-FFF2-40B4-BE49-F238E27FC236}">
                <a16:creationId xmlns:a16="http://schemas.microsoft.com/office/drawing/2014/main" id="{A9482955-5D66-427C-9473-EB3204B7F8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4FFF298-BF39-4960-9B00-D20305C73897}"/>
              </a:ext>
            </a:extLst>
          </p:cNvPr>
          <p:cNvSpPr>
            <a:spLocks noGrp="1"/>
          </p:cNvSpPr>
          <p:nvPr>
            <p:ph type="sldNum" sz="quarter" idx="12"/>
          </p:nvPr>
        </p:nvSpPr>
        <p:spPr/>
        <p:txBody>
          <a:bodyPr/>
          <a:lstStyle/>
          <a:p>
            <a:fld id="{7AB7F4F5-831A-438A-B419-B553FB11E3C8}" type="slidenum">
              <a:rPr lang="fr-FR" smtClean="0"/>
              <a:t>‹N°›</a:t>
            </a:fld>
            <a:endParaRPr lang="fr-FR"/>
          </a:p>
        </p:txBody>
      </p:sp>
    </p:spTree>
    <p:extLst>
      <p:ext uri="{BB962C8B-B14F-4D97-AF65-F5344CB8AC3E}">
        <p14:creationId xmlns:p14="http://schemas.microsoft.com/office/powerpoint/2010/main" val="95795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BA7A9E-6CC4-4609-8005-5B77EDDE95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64C6AD1-9792-43A1-8A4F-A847BF724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DA9498D-44A2-4B6A-B728-2E3B0548C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4223121-0A61-470C-8EE0-8BDC32623054}"/>
              </a:ext>
            </a:extLst>
          </p:cNvPr>
          <p:cNvSpPr>
            <a:spLocks noGrp="1"/>
          </p:cNvSpPr>
          <p:nvPr>
            <p:ph type="dt" sz="half" idx="10"/>
          </p:nvPr>
        </p:nvSpPr>
        <p:spPr/>
        <p:txBody>
          <a:bodyPr/>
          <a:lstStyle/>
          <a:p>
            <a:fld id="{9B48391A-558D-4C02-9A7B-1A08E8E860E7}" type="datetimeFigureOut">
              <a:rPr lang="fr-FR" smtClean="0"/>
              <a:t>10/10/2018</a:t>
            </a:fld>
            <a:endParaRPr lang="fr-FR"/>
          </a:p>
        </p:txBody>
      </p:sp>
      <p:sp>
        <p:nvSpPr>
          <p:cNvPr id="6" name="Espace réservé du pied de page 5">
            <a:extLst>
              <a:ext uri="{FF2B5EF4-FFF2-40B4-BE49-F238E27FC236}">
                <a16:creationId xmlns:a16="http://schemas.microsoft.com/office/drawing/2014/main" id="{657D6D46-1924-4057-A529-4D8C670310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D01ADCE-D4F7-454C-B960-540E8F35B329}"/>
              </a:ext>
            </a:extLst>
          </p:cNvPr>
          <p:cNvSpPr>
            <a:spLocks noGrp="1"/>
          </p:cNvSpPr>
          <p:nvPr>
            <p:ph type="sldNum" sz="quarter" idx="12"/>
          </p:nvPr>
        </p:nvSpPr>
        <p:spPr/>
        <p:txBody>
          <a:bodyPr/>
          <a:lstStyle/>
          <a:p>
            <a:fld id="{7AB7F4F5-831A-438A-B419-B553FB11E3C8}" type="slidenum">
              <a:rPr lang="fr-FR" smtClean="0"/>
              <a:t>‹N°›</a:t>
            </a:fld>
            <a:endParaRPr lang="fr-FR"/>
          </a:p>
        </p:txBody>
      </p:sp>
    </p:spTree>
    <p:extLst>
      <p:ext uri="{BB962C8B-B14F-4D97-AF65-F5344CB8AC3E}">
        <p14:creationId xmlns:p14="http://schemas.microsoft.com/office/powerpoint/2010/main" val="208652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869C66C-8864-4F98-80ED-B978BB3A6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84989A1-CDA2-41D1-994C-80E502D364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7CA58F-059C-44D9-956B-41AFF7560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8391A-558D-4C02-9A7B-1A08E8E860E7}" type="datetimeFigureOut">
              <a:rPr lang="fr-FR" smtClean="0"/>
              <a:t>10/10/2018</a:t>
            </a:fld>
            <a:endParaRPr lang="fr-FR"/>
          </a:p>
        </p:txBody>
      </p:sp>
      <p:sp>
        <p:nvSpPr>
          <p:cNvPr id="5" name="Espace réservé du pied de page 4">
            <a:extLst>
              <a:ext uri="{FF2B5EF4-FFF2-40B4-BE49-F238E27FC236}">
                <a16:creationId xmlns:a16="http://schemas.microsoft.com/office/drawing/2014/main" id="{97339C9A-7176-4836-94E0-3CE8EA722D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9F5B29C-EB9F-4649-9B44-AD1DC9740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7F4F5-831A-438A-B419-B553FB11E3C8}" type="slidenum">
              <a:rPr lang="fr-FR" smtClean="0"/>
              <a:t>‹N°›</a:t>
            </a:fld>
            <a:endParaRPr lang="fr-FR"/>
          </a:p>
        </p:txBody>
      </p:sp>
    </p:spTree>
    <p:extLst>
      <p:ext uri="{BB962C8B-B14F-4D97-AF65-F5344CB8AC3E}">
        <p14:creationId xmlns:p14="http://schemas.microsoft.com/office/powerpoint/2010/main" val="1106668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5AE8CC-06FD-417B-B86E-4D1D06AA7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lipart&#10;&#10;Description générée avec un niveau de confiance élevé">
            <a:extLst>
              <a:ext uri="{FF2B5EF4-FFF2-40B4-BE49-F238E27FC236}">
                <a16:creationId xmlns:a16="http://schemas.microsoft.com/office/drawing/2014/main" id="{3C54126A-7A37-4675-AEB8-E5CAA5292C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5395" y="4851613"/>
            <a:ext cx="2671564" cy="1337592"/>
          </a:xfrm>
          <a:prstGeom prst="rect">
            <a:avLst/>
          </a:prstGeom>
        </p:spPr>
      </p:pic>
      <p:pic>
        <p:nvPicPr>
          <p:cNvPr id="6" name="Image 5">
            <a:extLst>
              <a:ext uri="{FF2B5EF4-FFF2-40B4-BE49-F238E27FC236}">
                <a16:creationId xmlns:a16="http://schemas.microsoft.com/office/drawing/2014/main" id="{50D26D1B-8866-46EC-8185-E8687DB26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093" y="562743"/>
            <a:ext cx="4593215" cy="1242043"/>
          </a:xfrm>
          <a:prstGeom prst="rect">
            <a:avLst/>
          </a:prstGeom>
        </p:spPr>
      </p:pic>
      <p:sp>
        <p:nvSpPr>
          <p:cNvPr id="13" name="Freeform 3">
            <a:extLst>
              <a:ext uri="{FF2B5EF4-FFF2-40B4-BE49-F238E27FC236}">
                <a16:creationId xmlns:a16="http://schemas.microsoft.com/office/drawing/2014/main" id="{F6429F11-64E2-4420-9B0C-F3F81BF0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4">
            <a:extLst>
              <a:ext uri="{FF2B5EF4-FFF2-40B4-BE49-F238E27FC236}">
                <a16:creationId xmlns:a16="http://schemas.microsoft.com/office/drawing/2014/main" id="{62785A07-F203-435E-8E76-BB97680C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re 1">
            <a:extLst>
              <a:ext uri="{FF2B5EF4-FFF2-40B4-BE49-F238E27FC236}">
                <a16:creationId xmlns:a16="http://schemas.microsoft.com/office/drawing/2014/main" id="{4D97A4E0-40F5-424E-AA69-48DF5D924046}"/>
              </a:ext>
            </a:extLst>
          </p:cNvPr>
          <p:cNvSpPr>
            <a:spLocks noGrp="1"/>
          </p:cNvSpPr>
          <p:nvPr>
            <p:ph type="title"/>
          </p:nvPr>
        </p:nvSpPr>
        <p:spPr>
          <a:xfrm>
            <a:off x="111920" y="889302"/>
            <a:ext cx="5572444" cy="3732372"/>
          </a:xfrm>
        </p:spPr>
        <p:txBody>
          <a:bodyPr vert="horz" lIns="91440" tIns="45720" rIns="91440" bIns="45720" rtlCol="0" anchor="t">
            <a:normAutofit fontScale="90000"/>
          </a:bodyPr>
          <a:lstStyle/>
          <a:p>
            <a:pPr algn="ctr"/>
            <a:r>
              <a:rPr lang="en-US" altLang="fr-FR" sz="10700" b="1" dirty="0"/>
              <a:t>BNS 24</a:t>
            </a:r>
            <a:br>
              <a:rPr lang="en-US" altLang="fr-FR" sz="7300" b="1" dirty="0"/>
            </a:br>
            <a:r>
              <a:rPr lang="en-US" altLang="fr-FR" sz="5300" b="1" dirty="0"/>
              <a:t>Heath-Nutrition Profile</a:t>
            </a:r>
            <a:br>
              <a:rPr lang="en-US" altLang="fr-FR" sz="7300" b="1" dirty="0"/>
            </a:br>
            <a:br>
              <a:rPr lang="en-US" altLang="fr-FR" sz="7300" b="1" dirty="0"/>
            </a:br>
            <a:r>
              <a:rPr lang="en-US" altLang="fr-FR" sz="7300" b="1" dirty="0"/>
              <a:t>   </a:t>
            </a:r>
            <a:r>
              <a:rPr lang="en-US" altLang="fr-FR" sz="4900" b="1" dirty="0"/>
              <a:t>A scientific approach to homeopathy </a:t>
            </a:r>
            <a:br>
              <a:rPr lang="en-US" altLang="fr-FR" sz="7300" dirty="0"/>
            </a:br>
            <a:endParaRPr lang="en-US" sz="7300" dirty="0"/>
          </a:p>
        </p:txBody>
      </p:sp>
    </p:spTree>
    <p:extLst>
      <p:ext uri="{BB962C8B-B14F-4D97-AF65-F5344CB8AC3E}">
        <p14:creationId xmlns:p14="http://schemas.microsoft.com/office/powerpoint/2010/main" val="183414036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6901F33-B243-4449-89AF-3460D7D35B03}"/>
              </a:ext>
            </a:extLst>
          </p:cNvPr>
          <p:cNvSpPr>
            <a:spLocks noGrp="1"/>
          </p:cNvSpPr>
          <p:nvPr>
            <p:ph type="title"/>
          </p:nvPr>
        </p:nvSpPr>
        <p:spPr>
          <a:xfrm>
            <a:off x="137160" y="719725"/>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fr-FR" sz="2400" kern="1200" dirty="0">
                <a:solidFill>
                  <a:srgbClr val="FFFFFF"/>
                </a:solidFill>
                <a:latin typeface="+mj-lt"/>
                <a:ea typeface="+mj-ea"/>
                <a:cs typeface="+mj-cs"/>
              </a:rPr>
              <a:t>The </a:t>
            </a:r>
            <a:r>
              <a:rPr lang="en-US" altLang="fr-FR" sz="2400" kern="1200" dirty="0" err="1">
                <a:solidFill>
                  <a:srgbClr val="FFFFFF"/>
                </a:solidFill>
                <a:latin typeface="+mj-lt"/>
                <a:ea typeface="+mj-ea"/>
                <a:cs typeface="+mj-cs"/>
              </a:rPr>
              <a:t>protidogram</a:t>
            </a:r>
            <a:br>
              <a:rPr lang="en-US" altLang="fr-FR"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pic>
        <p:nvPicPr>
          <p:cNvPr id="4" name="Image 1">
            <a:extLst>
              <a:ext uri="{FF2B5EF4-FFF2-40B4-BE49-F238E27FC236}">
                <a16:creationId xmlns:a16="http://schemas.microsoft.com/office/drawing/2014/main" id="{A7C3108D-8923-40C5-AC49-A7A8B5E73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4189" y="486918"/>
            <a:ext cx="8887968" cy="5884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92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BE8B7E-BCCA-4578-AD04-58BB5955D221}"/>
              </a:ext>
            </a:extLst>
          </p:cNvPr>
          <p:cNvSpPr>
            <a:spLocks noGrp="1"/>
          </p:cNvSpPr>
          <p:nvPr>
            <p:ph type="title"/>
          </p:nvPr>
        </p:nvSpPr>
        <p:spPr/>
        <p:txBody>
          <a:bodyPr>
            <a:normAutofit fontScale="90000"/>
          </a:bodyPr>
          <a:lstStyle/>
          <a:p>
            <a:pPr algn="ctr"/>
            <a:br>
              <a:rPr lang="fr-FR" altLang="fr-FR" b="1" dirty="0"/>
            </a:br>
            <a:r>
              <a:rPr lang="fr-FR" altLang="fr-FR" b="1" dirty="0"/>
              <a:t>A - </a:t>
            </a:r>
            <a:r>
              <a:rPr lang="fr-FR" altLang="fr-FR" b="1" dirty="0" err="1"/>
              <a:t>Serum</a:t>
            </a:r>
            <a:r>
              <a:rPr lang="fr-FR" altLang="fr-FR" b="1" dirty="0"/>
              <a:t> situation: quantitative data = </a:t>
            </a:r>
            <a:br>
              <a:rPr lang="fr-FR" altLang="fr-FR" b="1" dirty="0"/>
            </a:br>
            <a:r>
              <a:rPr lang="fr-FR" altLang="fr-FR" b="1" dirty="0"/>
              <a:t>The </a:t>
            </a:r>
            <a:r>
              <a:rPr lang="fr-FR" altLang="fr-FR" b="1" dirty="0" err="1"/>
              <a:t>protidogram</a:t>
            </a:r>
            <a:br>
              <a:rPr lang="fr-FR" altLang="fr-FR" dirty="0">
                <a:solidFill>
                  <a:schemeClr val="tx2"/>
                </a:solidFill>
              </a:rPr>
            </a:br>
            <a:endParaRPr lang="fr-FR" dirty="0"/>
          </a:p>
        </p:txBody>
      </p:sp>
      <p:sp>
        <p:nvSpPr>
          <p:cNvPr id="3" name="Espace réservé du contenu 2">
            <a:extLst>
              <a:ext uri="{FF2B5EF4-FFF2-40B4-BE49-F238E27FC236}">
                <a16:creationId xmlns:a16="http://schemas.microsoft.com/office/drawing/2014/main" id="{F0DC96CC-C691-46C6-A105-65E76A3965EA}"/>
              </a:ext>
            </a:extLst>
          </p:cNvPr>
          <p:cNvSpPr>
            <a:spLocks noGrp="1"/>
          </p:cNvSpPr>
          <p:nvPr>
            <p:ph idx="1"/>
          </p:nvPr>
        </p:nvSpPr>
        <p:spPr>
          <a:xfrm>
            <a:off x="188536" y="1825625"/>
            <a:ext cx="12003464" cy="4351338"/>
          </a:xfrm>
        </p:spPr>
        <p:txBody>
          <a:bodyPr>
            <a:normAutofit/>
          </a:bodyPr>
          <a:lstStyle/>
          <a:p>
            <a:pPr marL="0" indent="0">
              <a:buNone/>
            </a:pPr>
            <a:br>
              <a:rPr lang="fr-FR" altLang="fr-FR" dirty="0"/>
            </a:br>
            <a:r>
              <a:rPr lang="fr-FR" altLang="fr-FR" u="sng" dirty="0"/>
              <a:t>The </a:t>
            </a:r>
            <a:r>
              <a:rPr lang="fr-FR" altLang="fr-FR" u="sng" dirty="0" err="1"/>
              <a:t>protidogram</a:t>
            </a:r>
            <a:r>
              <a:rPr lang="fr-FR" altLang="fr-FR" u="sng" dirty="0"/>
              <a:t> </a:t>
            </a:r>
            <a:r>
              <a:rPr lang="fr-FR" altLang="fr-FR" u="sng" dirty="0" err="1"/>
              <a:t>offers</a:t>
            </a:r>
            <a:r>
              <a:rPr lang="fr-FR" altLang="fr-FR" u="sng" dirty="0"/>
              <a:t> us, </a:t>
            </a:r>
            <a:r>
              <a:rPr lang="fr-FR" altLang="fr-FR" u="sng" dirty="0" err="1"/>
              <a:t>through</a:t>
            </a:r>
            <a:r>
              <a:rPr lang="fr-FR" altLang="fr-FR" u="sng" dirty="0"/>
              <a:t> </a:t>
            </a:r>
            <a:r>
              <a:rPr lang="fr-FR" altLang="fr-FR" u="sng" dirty="0" err="1"/>
              <a:t>classical</a:t>
            </a:r>
            <a:r>
              <a:rPr lang="fr-FR" altLang="fr-FR" u="sng" dirty="0"/>
              <a:t> values, crucial informations</a:t>
            </a:r>
            <a:r>
              <a:rPr lang="fr-FR" altLang="fr-FR" dirty="0"/>
              <a:t>:</a:t>
            </a:r>
            <a:br>
              <a:rPr lang="fr-FR" altLang="fr-FR" dirty="0"/>
            </a:br>
            <a:br>
              <a:rPr lang="fr-FR" altLang="fr-FR" dirty="0">
                <a:solidFill>
                  <a:srgbClr val="C00000"/>
                </a:solidFill>
              </a:rPr>
            </a:br>
            <a:r>
              <a:rPr lang="fr-FR" altLang="fr-FR" dirty="0">
                <a:solidFill>
                  <a:srgbClr val="C00000"/>
                </a:solidFill>
              </a:rPr>
              <a:t>Hyper </a:t>
            </a:r>
            <a:r>
              <a:rPr lang="fr-FR" altLang="fr-FR" b="1" dirty="0">
                <a:solidFill>
                  <a:srgbClr val="C00000"/>
                </a:solidFill>
              </a:rPr>
              <a:t>Albumines</a:t>
            </a:r>
            <a:r>
              <a:rPr lang="fr-FR" altLang="fr-FR" dirty="0">
                <a:solidFill>
                  <a:srgbClr val="C00000"/>
                </a:solidFill>
              </a:rPr>
              <a:t> </a:t>
            </a:r>
            <a:r>
              <a:rPr lang="fr-FR" altLang="fr-FR" dirty="0"/>
              <a:t>: Cortisol </a:t>
            </a:r>
            <a:r>
              <a:rPr lang="fr-FR" altLang="fr-FR" dirty="0" err="1"/>
              <a:t>secretion</a:t>
            </a:r>
            <a:r>
              <a:rPr lang="fr-FR" altLang="fr-FR" dirty="0"/>
              <a:t>, </a:t>
            </a:r>
            <a:r>
              <a:rPr lang="fr-FR" altLang="fr-FR" dirty="0" err="1"/>
              <a:t>under</a:t>
            </a:r>
            <a:r>
              <a:rPr lang="fr-FR" altLang="fr-FR" dirty="0"/>
              <a:t> stress </a:t>
            </a:r>
            <a:br>
              <a:rPr lang="fr-FR" altLang="fr-FR" dirty="0"/>
            </a:br>
            <a:r>
              <a:rPr lang="fr-FR" altLang="fr-FR" dirty="0">
                <a:solidFill>
                  <a:srgbClr val="C00000"/>
                </a:solidFill>
              </a:rPr>
              <a:t>Hypo </a:t>
            </a:r>
            <a:r>
              <a:rPr lang="fr-FR" altLang="fr-FR" b="1" dirty="0">
                <a:solidFill>
                  <a:srgbClr val="C00000"/>
                </a:solidFill>
              </a:rPr>
              <a:t>Albumines</a:t>
            </a:r>
            <a:r>
              <a:rPr lang="fr-FR" altLang="fr-FR" dirty="0">
                <a:solidFill>
                  <a:srgbClr val="C00000"/>
                </a:solidFill>
              </a:rPr>
              <a:t> </a:t>
            </a:r>
            <a:r>
              <a:rPr lang="fr-FR" altLang="fr-FR" dirty="0"/>
              <a:t>: </a:t>
            </a:r>
            <a:r>
              <a:rPr lang="fr-FR" altLang="fr-FR" dirty="0" err="1"/>
              <a:t>Lack</a:t>
            </a:r>
            <a:r>
              <a:rPr lang="fr-FR" altLang="fr-FR" dirty="0"/>
              <a:t> of </a:t>
            </a:r>
            <a:r>
              <a:rPr lang="fr-FR" altLang="fr-FR" dirty="0" err="1"/>
              <a:t>tissular</a:t>
            </a:r>
            <a:r>
              <a:rPr lang="fr-FR" altLang="fr-FR" dirty="0"/>
              <a:t> water, </a:t>
            </a:r>
            <a:r>
              <a:rPr lang="fr-FR" altLang="fr-FR" dirty="0" err="1"/>
              <a:t>dryness</a:t>
            </a:r>
            <a:r>
              <a:rPr lang="fr-FR" altLang="fr-FR" dirty="0"/>
              <a:t> by hormonal dysfonction =        </a:t>
            </a:r>
            <a:r>
              <a:rPr lang="fr-FR" altLang="fr-FR" dirty="0" err="1"/>
              <a:t>organic</a:t>
            </a:r>
            <a:r>
              <a:rPr lang="fr-FR" altLang="fr-FR" dirty="0"/>
              <a:t> </a:t>
            </a:r>
            <a:r>
              <a:rPr lang="fr-FR" altLang="fr-FR" dirty="0" err="1"/>
              <a:t>suffering</a:t>
            </a:r>
            <a:r>
              <a:rPr lang="fr-FR" altLang="fr-FR" dirty="0"/>
              <a:t> </a:t>
            </a:r>
            <a:br>
              <a:rPr lang="fr-FR" altLang="fr-FR" dirty="0"/>
            </a:br>
            <a:r>
              <a:rPr lang="fr-FR" altLang="fr-FR" dirty="0">
                <a:solidFill>
                  <a:srgbClr val="C00000"/>
                </a:solidFill>
              </a:rPr>
              <a:t>Hyper </a:t>
            </a:r>
            <a:r>
              <a:rPr lang="fr-FR" altLang="fr-FR" b="1" dirty="0">
                <a:solidFill>
                  <a:srgbClr val="C00000"/>
                </a:solidFill>
              </a:rPr>
              <a:t>Alpha 1+2 </a:t>
            </a:r>
            <a:r>
              <a:rPr lang="fr-FR" altLang="fr-FR" b="1" dirty="0"/>
              <a:t>: </a:t>
            </a:r>
            <a:r>
              <a:rPr lang="fr-FR" altLang="fr-FR" dirty="0" err="1"/>
              <a:t>Macrocytary</a:t>
            </a:r>
            <a:r>
              <a:rPr lang="fr-FR" altLang="fr-FR" dirty="0"/>
              <a:t> inflammation </a:t>
            </a:r>
            <a:br>
              <a:rPr lang="fr-FR" altLang="fr-FR" dirty="0"/>
            </a:br>
            <a:r>
              <a:rPr lang="fr-FR" altLang="fr-FR" dirty="0">
                <a:solidFill>
                  <a:srgbClr val="C00000"/>
                </a:solidFill>
              </a:rPr>
              <a:t>Hypo </a:t>
            </a:r>
            <a:r>
              <a:rPr lang="fr-FR" altLang="fr-FR" b="1" dirty="0">
                <a:solidFill>
                  <a:srgbClr val="C00000"/>
                </a:solidFill>
              </a:rPr>
              <a:t>Alpha 1 </a:t>
            </a:r>
            <a:r>
              <a:rPr lang="fr-FR" altLang="fr-FR" b="1" dirty="0"/>
              <a:t>: </a:t>
            </a:r>
            <a:r>
              <a:rPr lang="fr-FR" altLang="fr-FR" dirty="0" err="1"/>
              <a:t>Anemic</a:t>
            </a:r>
            <a:r>
              <a:rPr lang="fr-FR" altLang="fr-FR" dirty="0"/>
              <a:t> </a:t>
            </a:r>
            <a:r>
              <a:rPr lang="fr-FR" altLang="fr-FR" dirty="0" err="1"/>
              <a:t>tendency</a:t>
            </a:r>
            <a:br>
              <a:rPr lang="fr-FR" altLang="fr-FR" dirty="0"/>
            </a:br>
            <a:r>
              <a:rPr lang="fr-FR" altLang="fr-FR" dirty="0">
                <a:solidFill>
                  <a:srgbClr val="C00000"/>
                </a:solidFill>
              </a:rPr>
              <a:t>Hypo </a:t>
            </a:r>
            <a:r>
              <a:rPr lang="fr-FR" altLang="fr-FR" b="1" dirty="0">
                <a:solidFill>
                  <a:srgbClr val="C00000"/>
                </a:solidFill>
              </a:rPr>
              <a:t>Alpha 2 </a:t>
            </a:r>
            <a:r>
              <a:rPr lang="fr-FR" altLang="fr-FR" dirty="0"/>
              <a:t>: </a:t>
            </a:r>
            <a:r>
              <a:rPr lang="fr-FR" altLang="fr-FR" dirty="0" err="1"/>
              <a:t>Lack</a:t>
            </a:r>
            <a:r>
              <a:rPr lang="fr-FR" altLang="fr-FR" dirty="0"/>
              <a:t> of </a:t>
            </a:r>
            <a:r>
              <a:rPr lang="fr-FR" altLang="fr-FR" dirty="0" err="1"/>
              <a:t>energy</a:t>
            </a:r>
            <a:br>
              <a:rPr lang="fr-FR" altLang="fr-FR" dirty="0"/>
            </a:br>
            <a:r>
              <a:rPr lang="fr-FR" altLang="fr-FR" dirty="0">
                <a:solidFill>
                  <a:srgbClr val="C00000"/>
                </a:solidFill>
              </a:rPr>
              <a:t>Hyper </a:t>
            </a:r>
            <a:r>
              <a:rPr lang="fr-FR" altLang="fr-FR" b="1" dirty="0">
                <a:solidFill>
                  <a:srgbClr val="C00000"/>
                </a:solidFill>
              </a:rPr>
              <a:t>Beta + Gamma </a:t>
            </a:r>
            <a:r>
              <a:rPr lang="fr-FR" altLang="fr-FR" dirty="0"/>
              <a:t>: </a:t>
            </a:r>
            <a:r>
              <a:rPr lang="fr-FR" altLang="fr-FR" dirty="0" err="1"/>
              <a:t>Lymphocytary</a:t>
            </a:r>
            <a:r>
              <a:rPr lang="fr-FR" altLang="fr-FR" dirty="0"/>
              <a:t> inflammation </a:t>
            </a:r>
            <a:br>
              <a:rPr lang="fr-FR" altLang="fr-FR" dirty="0"/>
            </a:br>
            <a:r>
              <a:rPr lang="fr-FR" altLang="fr-FR" dirty="0">
                <a:solidFill>
                  <a:srgbClr val="C00000"/>
                </a:solidFill>
              </a:rPr>
              <a:t>Hypo </a:t>
            </a:r>
            <a:r>
              <a:rPr lang="fr-FR" altLang="fr-FR" b="1" dirty="0">
                <a:solidFill>
                  <a:srgbClr val="C00000"/>
                </a:solidFill>
              </a:rPr>
              <a:t>Beta + Gamma </a:t>
            </a:r>
            <a:r>
              <a:rPr lang="fr-FR" altLang="fr-FR" dirty="0"/>
              <a:t>: </a:t>
            </a:r>
            <a:r>
              <a:rPr lang="fr-FR" altLang="fr-FR" dirty="0" err="1"/>
              <a:t>Allergic</a:t>
            </a:r>
            <a:r>
              <a:rPr lang="fr-FR" altLang="fr-FR" dirty="0"/>
              <a:t> constitution</a:t>
            </a:r>
            <a:endParaRPr lang="fr-FR" dirty="0"/>
          </a:p>
        </p:txBody>
      </p:sp>
    </p:spTree>
    <p:extLst>
      <p:ext uri="{BB962C8B-B14F-4D97-AF65-F5344CB8AC3E}">
        <p14:creationId xmlns:p14="http://schemas.microsoft.com/office/powerpoint/2010/main" val="56456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F1BAD08-7302-44E9-894A-0FDE98E06E01}"/>
              </a:ext>
            </a:extLst>
          </p:cNvPr>
          <p:cNvSpPr>
            <a:spLocks noGrp="1"/>
          </p:cNvSpPr>
          <p:nvPr>
            <p:ph type="title"/>
          </p:nvPr>
        </p:nvSpPr>
        <p:spPr>
          <a:xfrm>
            <a:off x="6592164" y="-571500"/>
            <a:ext cx="4645250" cy="2889114"/>
          </a:xfrm>
        </p:spPr>
        <p:txBody>
          <a:bodyPr vert="horz" lIns="91440" tIns="45720" rIns="91440" bIns="45720" rtlCol="0" anchor="b">
            <a:normAutofit/>
          </a:bodyPr>
          <a:lstStyle/>
          <a:p>
            <a:r>
              <a:rPr lang="en-US" altLang="fr-FR" sz="5100" kern="1200" dirty="0">
                <a:solidFill>
                  <a:schemeClr val="bg1"/>
                </a:solidFill>
                <a:latin typeface="+mj-lt"/>
                <a:ea typeface="+mj-ea"/>
                <a:cs typeface="+mj-cs"/>
              </a:rPr>
              <a:t>B - </a:t>
            </a:r>
            <a:r>
              <a:rPr lang="en-US" altLang="fr-FR" sz="5100" kern="1200" dirty="0" err="1">
                <a:solidFill>
                  <a:schemeClr val="bg1"/>
                </a:solidFill>
                <a:latin typeface="+mj-lt"/>
                <a:ea typeface="+mj-ea"/>
                <a:cs typeface="+mj-cs"/>
              </a:rPr>
              <a:t>Euglobulins</a:t>
            </a:r>
            <a:r>
              <a:rPr lang="en-US" altLang="fr-FR" sz="5100" kern="1200" dirty="0">
                <a:solidFill>
                  <a:schemeClr val="bg1"/>
                </a:solidFill>
                <a:latin typeface="+mj-lt"/>
                <a:ea typeface="+mj-ea"/>
                <a:cs typeface="+mj-cs"/>
              </a:rPr>
              <a:t> = modelling the «  exogenous  » </a:t>
            </a:r>
            <a:endParaRPr lang="en-US" sz="5100" kern="1200" dirty="0">
              <a:solidFill>
                <a:schemeClr val="bg1"/>
              </a:solidFill>
              <a:latin typeface="+mj-lt"/>
              <a:ea typeface="+mj-ea"/>
              <a:cs typeface="+mj-cs"/>
            </a:endParaRPr>
          </a:p>
        </p:txBody>
      </p:sp>
      <p:sp>
        <p:nvSpPr>
          <p:cNvPr id="21" name="Freeform: Shape 2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4519AD1-4251-46C9-ABCC-CE94642C3F04}"/>
              </a:ext>
            </a:extLst>
          </p:cNvPr>
          <p:cNvSpPr/>
          <p:nvPr/>
        </p:nvSpPr>
        <p:spPr>
          <a:xfrm>
            <a:off x="5866789" y="2744914"/>
            <a:ext cx="6096000" cy="3785652"/>
          </a:xfrm>
          <a:prstGeom prst="rect">
            <a:avLst/>
          </a:prstGeom>
        </p:spPr>
        <p:txBody>
          <a:bodyPr>
            <a:spAutoFit/>
          </a:bodyPr>
          <a:lstStyle/>
          <a:p>
            <a:r>
              <a:rPr lang="fr-FR" altLang="fr-FR" sz="4000" b="1" dirty="0">
                <a:solidFill>
                  <a:srgbClr val="FF0000"/>
                </a:solidFill>
              </a:rPr>
              <a:t>Cold</a:t>
            </a:r>
            <a:r>
              <a:rPr lang="fr-FR" altLang="fr-FR" sz="4000" dirty="0">
                <a:solidFill>
                  <a:schemeClr val="hlink"/>
                </a:solidFill>
              </a:rPr>
              <a:t> </a:t>
            </a:r>
            <a:r>
              <a:rPr lang="fr-FR" altLang="fr-FR" sz="4000" dirty="0">
                <a:solidFill>
                  <a:schemeClr val="bg1"/>
                </a:solidFill>
              </a:rPr>
              <a:t>: trauma / </a:t>
            </a:r>
            <a:r>
              <a:rPr lang="fr-FR" altLang="fr-FR" sz="4000" dirty="0" err="1">
                <a:solidFill>
                  <a:schemeClr val="bg1"/>
                </a:solidFill>
              </a:rPr>
              <a:t>coldness</a:t>
            </a:r>
            <a:endParaRPr lang="fr-FR" altLang="fr-FR" sz="4000" dirty="0">
              <a:solidFill>
                <a:schemeClr val="bg1"/>
              </a:solidFill>
            </a:endParaRPr>
          </a:p>
          <a:p>
            <a:r>
              <a:rPr lang="fr-FR" altLang="fr-FR" sz="4000" b="1" dirty="0" err="1">
                <a:solidFill>
                  <a:srgbClr val="FF66FF"/>
                </a:solidFill>
              </a:rPr>
              <a:t>Heat</a:t>
            </a:r>
            <a:r>
              <a:rPr lang="fr-FR" altLang="fr-FR" sz="4000" dirty="0">
                <a:solidFill>
                  <a:srgbClr val="FF66FF"/>
                </a:solidFill>
              </a:rPr>
              <a:t> </a:t>
            </a:r>
            <a:r>
              <a:rPr lang="fr-FR" altLang="fr-FR" sz="4000" dirty="0">
                <a:solidFill>
                  <a:schemeClr val="bg1"/>
                </a:solidFill>
              </a:rPr>
              <a:t>:</a:t>
            </a:r>
            <a:r>
              <a:rPr lang="fr-FR" altLang="fr-FR" sz="4000" dirty="0"/>
              <a:t> </a:t>
            </a:r>
            <a:r>
              <a:rPr lang="fr-FR" altLang="fr-FR" sz="4000" dirty="0">
                <a:solidFill>
                  <a:schemeClr val="bg1"/>
                </a:solidFill>
              </a:rPr>
              <a:t>infection / </a:t>
            </a:r>
            <a:r>
              <a:rPr lang="fr-FR" altLang="fr-FR" sz="4000" dirty="0" err="1">
                <a:solidFill>
                  <a:schemeClr val="bg1"/>
                </a:solidFill>
              </a:rPr>
              <a:t>pruritus</a:t>
            </a:r>
            <a:r>
              <a:rPr lang="fr-FR" altLang="fr-FR" sz="4000" dirty="0">
                <a:solidFill>
                  <a:schemeClr val="bg1"/>
                </a:solidFill>
              </a:rPr>
              <a:t> </a:t>
            </a:r>
          </a:p>
          <a:p>
            <a:r>
              <a:rPr lang="fr-FR" altLang="fr-FR" sz="4000" b="1" dirty="0" err="1">
                <a:solidFill>
                  <a:srgbClr val="0000FF"/>
                </a:solidFill>
              </a:rPr>
              <a:t>Drought</a:t>
            </a:r>
            <a:r>
              <a:rPr lang="fr-FR" altLang="fr-FR" sz="4000" b="1" dirty="0">
                <a:solidFill>
                  <a:srgbClr val="0000FF"/>
                </a:solidFill>
              </a:rPr>
              <a:t> </a:t>
            </a:r>
            <a:r>
              <a:rPr lang="fr-FR" altLang="fr-FR" sz="4000" dirty="0">
                <a:solidFill>
                  <a:schemeClr val="bg1"/>
                </a:solidFill>
              </a:rPr>
              <a:t>:</a:t>
            </a:r>
            <a:r>
              <a:rPr lang="fr-FR" altLang="fr-FR" sz="4000" dirty="0"/>
              <a:t> </a:t>
            </a:r>
            <a:r>
              <a:rPr lang="fr-FR" altLang="fr-FR" sz="4000" dirty="0" err="1">
                <a:solidFill>
                  <a:schemeClr val="bg1"/>
                </a:solidFill>
              </a:rPr>
              <a:t>stiffness</a:t>
            </a:r>
            <a:r>
              <a:rPr lang="fr-FR" altLang="fr-FR" sz="4000" dirty="0">
                <a:solidFill>
                  <a:schemeClr val="bg1"/>
                </a:solidFill>
              </a:rPr>
              <a:t> and pain</a:t>
            </a:r>
          </a:p>
          <a:p>
            <a:r>
              <a:rPr lang="fr-FR" altLang="fr-FR" sz="4000" b="1" dirty="0" err="1">
                <a:solidFill>
                  <a:schemeClr val="accent4">
                    <a:lumMod val="60000"/>
                    <a:lumOff val="40000"/>
                  </a:schemeClr>
                </a:solidFill>
              </a:rPr>
              <a:t>Humidity</a:t>
            </a:r>
            <a:r>
              <a:rPr lang="fr-FR" altLang="fr-FR" sz="4000" b="1" dirty="0">
                <a:solidFill>
                  <a:schemeClr val="accent4">
                    <a:lumMod val="60000"/>
                    <a:lumOff val="40000"/>
                  </a:schemeClr>
                </a:solidFill>
              </a:rPr>
              <a:t> </a:t>
            </a:r>
            <a:r>
              <a:rPr lang="fr-FR" altLang="fr-FR" sz="4000" dirty="0">
                <a:solidFill>
                  <a:schemeClr val="bg1"/>
                </a:solidFill>
              </a:rPr>
              <a:t>: allergies/</a:t>
            </a:r>
            <a:r>
              <a:rPr lang="fr-FR" altLang="fr-FR" sz="4000" dirty="0" err="1">
                <a:solidFill>
                  <a:schemeClr val="bg1"/>
                </a:solidFill>
              </a:rPr>
              <a:t>oedema</a:t>
            </a:r>
            <a:endParaRPr lang="fr-FR" altLang="fr-FR" sz="4000" dirty="0">
              <a:solidFill>
                <a:schemeClr val="bg1"/>
              </a:solidFill>
            </a:endParaRPr>
          </a:p>
          <a:p>
            <a:r>
              <a:rPr lang="fr-FR" altLang="fr-FR" sz="4000" b="1" dirty="0">
                <a:solidFill>
                  <a:srgbClr val="FFFF00"/>
                </a:solidFill>
              </a:rPr>
              <a:t>Wind</a:t>
            </a:r>
            <a:r>
              <a:rPr lang="fr-FR" altLang="fr-FR" sz="4000" dirty="0">
                <a:solidFill>
                  <a:srgbClr val="C0CB35"/>
                </a:solidFill>
              </a:rPr>
              <a:t> </a:t>
            </a:r>
            <a:r>
              <a:rPr lang="fr-FR" altLang="fr-FR" sz="4000" dirty="0">
                <a:solidFill>
                  <a:schemeClr val="bg1"/>
                </a:solidFill>
              </a:rPr>
              <a:t>: </a:t>
            </a:r>
            <a:r>
              <a:rPr lang="fr-FR" altLang="fr-FR" sz="4000" dirty="0" err="1">
                <a:solidFill>
                  <a:schemeClr val="bg1"/>
                </a:solidFill>
              </a:rPr>
              <a:t>fears</a:t>
            </a:r>
            <a:r>
              <a:rPr lang="fr-FR" altLang="fr-FR" sz="4000" dirty="0">
                <a:solidFill>
                  <a:schemeClr val="bg1"/>
                </a:solidFill>
              </a:rPr>
              <a:t> / intoxication</a:t>
            </a:r>
          </a:p>
          <a:p>
            <a:r>
              <a:rPr lang="fr-FR" altLang="fr-FR" sz="4000" b="1" dirty="0" err="1">
                <a:solidFill>
                  <a:srgbClr val="FC8E20"/>
                </a:solidFill>
              </a:rPr>
              <a:t>Fire</a:t>
            </a:r>
            <a:r>
              <a:rPr lang="fr-FR" altLang="fr-FR" sz="4000" dirty="0">
                <a:solidFill>
                  <a:srgbClr val="FFCC00"/>
                </a:solidFill>
              </a:rPr>
              <a:t> </a:t>
            </a:r>
            <a:r>
              <a:rPr lang="fr-FR" altLang="fr-FR" sz="4000" dirty="0">
                <a:solidFill>
                  <a:schemeClr val="bg1"/>
                </a:solidFill>
              </a:rPr>
              <a:t>:  </a:t>
            </a:r>
            <a:r>
              <a:rPr lang="fr-FR" altLang="fr-FR" sz="4000" dirty="0" err="1">
                <a:solidFill>
                  <a:schemeClr val="bg1"/>
                </a:solidFill>
              </a:rPr>
              <a:t>burns</a:t>
            </a:r>
            <a:r>
              <a:rPr lang="fr-FR" altLang="fr-FR" sz="4000" dirty="0">
                <a:solidFill>
                  <a:schemeClr val="bg1"/>
                </a:solidFill>
              </a:rPr>
              <a:t> / </a:t>
            </a:r>
            <a:r>
              <a:rPr lang="fr-FR" altLang="fr-FR" sz="4000" dirty="0" err="1">
                <a:solidFill>
                  <a:schemeClr val="bg1"/>
                </a:solidFill>
              </a:rPr>
              <a:t>hight</a:t>
            </a:r>
            <a:r>
              <a:rPr lang="fr-FR" altLang="fr-FR" sz="4000" dirty="0">
                <a:solidFill>
                  <a:schemeClr val="bg1"/>
                </a:solidFill>
              </a:rPr>
              <a:t> </a:t>
            </a:r>
            <a:r>
              <a:rPr lang="fr-FR" altLang="fr-FR" sz="4000" dirty="0" err="1">
                <a:solidFill>
                  <a:schemeClr val="bg1"/>
                </a:solidFill>
              </a:rPr>
              <a:t>fever</a:t>
            </a:r>
            <a:r>
              <a:rPr lang="fr-FR" altLang="fr-FR" sz="4000" dirty="0">
                <a:solidFill>
                  <a:schemeClr val="bg1"/>
                </a:solidFill>
              </a:rPr>
              <a:t> </a:t>
            </a:r>
          </a:p>
        </p:txBody>
      </p:sp>
      <p:pic>
        <p:nvPicPr>
          <p:cNvPr id="12" name="Espace réservé du contenu 11">
            <a:extLst>
              <a:ext uri="{FF2B5EF4-FFF2-40B4-BE49-F238E27FC236}">
                <a16:creationId xmlns:a16="http://schemas.microsoft.com/office/drawing/2014/main" id="{0EB285E6-57DA-4A3D-B739-C269F45266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39" y="481212"/>
            <a:ext cx="4011347" cy="5081388"/>
          </a:xfrm>
        </p:spPr>
      </p:pic>
    </p:spTree>
    <p:extLst>
      <p:ext uri="{BB962C8B-B14F-4D97-AF65-F5344CB8AC3E}">
        <p14:creationId xmlns:p14="http://schemas.microsoft.com/office/powerpoint/2010/main" val="107269849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C350B7-00A6-475F-A1D4-6341383FA496}"/>
              </a:ext>
            </a:extLst>
          </p:cNvPr>
          <p:cNvSpPr>
            <a:spLocks noGrp="1"/>
          </p:cNvSpPr>
          <p:nvPr>
            <p:ph type="title"/>
          </p:nvPr>
        </p:nvSpPr>
        <p:spPr>
          <a:xfrm>
            <a:off x="101601" y="629266"/>
            <a:ext cx="6565900" cy="1676603"/>
          </a:xfrm>
        </p:spPr>
        <p:txBody>
          <a:bodyPr>
            <a:normAutofit/>
          </a:bodyPr>
          <a:lstStyle/>
          <a:p>
            <a:r>
              <a:rPr lang="fr-FR" altLang="fr-FR" sz="4000" b="1" dirty="0" err="1">
                <a:latin typeface="+mn-lt"/>
              </a:rPr>
              <a:t>Modelling</a:t>
            </a:r>
            <a:r>
              <a:rPr lang="fr-FR" altLang="fr-FR" sz="4000" b="1" dirty="0">
                <a:latin typeface="+mn-lt"/>
              </a:rPr>
              <a:t> the « </a:t>
            </a:r>
            <a:r>
              <a:rPr lang="en-US" altLang="fr-FR" sz="4000" b="1" dirty="0">
                <a:latin typeface="+mn-lt"/>
              </a:rPr>
              <a:t> exogenous </a:t>
            </a:r>
            <a:r>
              <a:rPr lang="fr-FR" altLang="fr-FR" sz="4000" b="1" dirty="0">
                <a:latin typeface="+mn-lt"/>
              </a:rPr>
              <a:t> » </a:t>
            </a:r>
            <a:endParaRPr lang="fr-FR" sz="4000" b="1" dirty="0">
              <a:latin typeface="+mn-lt"/>
            </a:endParaRPr>
          </a:p>
        </p:txBody>
      </p:sp>
      <p:sp>
        <p:nvSpPr>
          <p:cNvPr id="20" name="Content Placeholder 17">
            <a:extLst>
              <a:ext uri="{FF2B5EF4-FFF2-40B4-BE49-F238E27FC236}">
                <a16:creationId xmlns:a16="http://schemas.microsoft.com/office/drawing/2014/main" id="{FFE0CC69-E253-4442-986E-502612D6B162}"/>
              </a:ext>
            </a:extLst>
          </p:cNvPr>
          <p:cNvSpPr>
            <a:spLocks noGrp="1"/>
          </p:cNvSpPr>
          <p:nvPr>
            <p:ph idx="1"/>
          </p:nvPr>
        </p:nvSpPr>
        <p:spPr>
          <a:xfrm>
            <a:off x="101602" y="1979629"/>
            <a:ext cx="6159498" cy="4166647"/>
          </a:xfrm>
        </p:spPr>
        <p:txBody>
          <a:bodyPr>
            <a:normAutofit fontScale="92500"/>
          </a:bodyPr>
          <a:lstStyle/>
          <a:p>
            <a:pPr marL="0" indent="0">
              <a:buNone/>
            </a:pPr>
            <a:r>
              <a:rPr lang="en-US" altLang="fr-FR" dirty="0" err="1"/>
              <a:t>Euglobulines</a:t>
            </a:r>
            <a:r>
              <a:rPr lang="en-US" altLang="fr-FR" dirty="0"/>
              <a:t> (biological tests at saturation) shows the importance of each of the stresses applied on the biological system :</a:t>
            </a:r>
            <a:endParaRPr lang="en-US" altLang="fr-FR" sz="2000" dirty="0">
              <a:latin typeface="Comic Sans MS" panose="030F0702030302020204" pitchFamily="66" charset="0"/>
            </a:endParaRPr>
          </a:p>
          <a:p>
            <a:pPr marL="0" indent="0" algn="ctr">
              <a:buNone/>
            </a:pPr>
            <a:r>
              <a:rPr lang="fr-FR" altLang="fr-FR" sz="2000" dirty="0"/>
              <a:t>Example :</a:t>
            </a:r>
          </a:p>
          <a:p>
            <a:pPr marL="0" indent="0" algn="ctr">
              <a:buNone/>
            </a:pPr>
            <a:endParaRPr lang="fr-FR" altLang="fr-FR" sz="2000" dirty="0"/>
          </a:p>
          <a:p>
            <a:pPr marL="0" indent="0" algn="ctr">
              <a:buNone/>
            </a:pPr>
            <a:r>
              <a:rPr lang="fr-FR" altLang="fr-FR" sz="2200" dirty="0"/>
              <a:t>    hyper Eu Alpha + Eu Bêta </a:t>
            </a:r>
            <a:r>
              <a:rPr lang="fr-FR" altLang="fr-FR" sz="2200" dirty="0" err="1"/>
              <a:t>with</a:t>
            </a:r>
            <a:r>
              <a:rPr lang="fr-FR" altLang="fr-FR" sz="2200" dirty="0"/>
              <a:t> hypo Eu gamma</a:t>
            </a:r>
          </a:p>
          <a:p>
            <a:pPr marL="0" indent="0" algn="ctr">
              <a:buNone/>
            </a:pPr>
            <a:r>
              <a:rPr lang="fr-FR" altLang="fr-FR" sz="2200" dirty="0"/>
              <a:t> =             </a:t>
            </a:r>
          </a:p>
          <a:p>
            <a:pPr marL="0" indent="0" algn="ctr">
              <a:buNone/>
            </a:pPr>
            <a:r>
              <a:rPr lang="fr-FR" altLang="fr-FR" sz="2200" dirty="0"/>
              <a:t>    </a:t>
            </a:r>
            <a:r>
              <a:rPr lang="fr-FR" altLang="fr-FR" sz="2200" b="1" dirty="0" err="1">
                <a:solidFill>
                  <a:srgbClr val="FFC000"/>
                </a:solidFill>
              </a:rPr>
              <a:t>Fire</a:t>
            </a:r>
            <a:r>
              <a:rPr lang="fr-FR" altLang="fr-FR" sz="2200" dirty="0"/>
              <a:t> + </a:t>
            </a:r>
            <a:r>
              <a:rPr lang="fr-FR" altLang="fr-FR" sz="2200" b="1" dirty="0">
                <a:solidFill>
                  <a:srgbClr val="FFFF00"/>
                </a:solidFill>
              </a:rPr>
              <a:t>Wind</a:t>
            </a:r>
            <a:r>
              <a:rPr lang="fr-FR" altLang="fr-FR" sz="2200" dirty="0"/>
              <a:t> and </a:t>
            </a:r>
            <a:r>
              <a:rPr lang="fr-FR" altLang="fr-FR" sz="2200" b="1" dirty="0" err="1">
                <a:solidFill>
                  <a:srgbClr val="0070C0"/>
                </a:solidFill>
              </a:rPr>
              <a:t>Dryness</a:t>
            </a:r>
            <a:endParaRPr lang="fr-FR" altLang="fr-FR" sz="2200" b="1" dirty="0">
              <a:solidFill>
                <a:srgbClr val="0070C0"/>
              </a:solidFill>
            </a:endParaRPr>
          </a:p>
          <a:p>
            <a:pPr marL="0" indent="0" algn="ctr">
              <a:buNone/>
            </a:pPr>
            <a:endParaRPr lang="fr-FR" altLang="fr-FR" sz="2200" dirty="0"/>
          </a:p>
          <a:p>
            <a:pPr marL="0" indent="0" algn="ctr">
              <a:buNone/>
            </a:pPr>
            <a:r>
              <a:rPr lang="fr-FR" altLang="fr-FR" sz="2200" dirty="0">
                <a:sym typeface="Wingdings" panose="05000000000000000000" pitchFamily="2" charset="2"/>
              </a:rPr>
              <a:t> « </a:t>
            </a:r>
            <a:r>
              <a:rPr lang="fr-FR" altLang="fr-FR" sz="2200" dirty="0" err="1"/>
              <a:t>Chrong</a:t>
            </a:r>
            <a:r>
              <a:rPr lang="fr-FR" altLang="fr-FR" sz="2200" dirty="0"/>
              <a:t>-Feng » in TCM … Stroke!</a:t>
            </a:r>
            <a:endParaRPr lang="en-US" sz="2200" dirty="0"/>
          </a:p>
        </p:txBody>
      </p:sp>
      <p:pic>
        <p:nvPicPr>
          <p:cNvPr id="22" name="Espace réservé du contenu 6">
            <a:extLst>
              <a:ext uri="{FF2B5EF4-FFF2-40B4-BE49-F238E27FC236}">
                <a16:creationId xmlns:a16="http://schemas.microsoft.com/office/drawing/2014/main" id="{EC445523-D5E5-415A-9FEF-7D85291DEE93}"/>
              </a:ext>
            </a:extLst>
          </p:cNvPr>
          <p:cNvPicPr>
            <a:picLocks noChangeAspect="1"/>
          </p:cNvPicPr>
          <p:nvPr/>
        </p:nvPicPr>
        <p:blipFill rotWithShape="1">
          <a:blip r:embed="rId2">
            <a:extLst>
              <a:ext uri="{28A0092B-C50C-407E-A947-70E740481C1C}">
                <a14:useLocalDpi xmlns:a14="http://schemas.microsoft.com/office/drawing/2010/main" val="0"/>
              </a:ext>
            </a:extLst>
          </a:blip>
          <a:srcRect l="885" r="7423" b="4"/>
          <a:stretch/>
        </p:blipFill>
        <p:spPr>
          <a:xfrm>
            <a:off x="6090613" y="640082"/>
            <a:ext cx="5461724" cy="5577837"/>
          </a:xfrm>
          <a:prstGeom prst="rect">
            <a:avLst/>
          </a:prstGeom>
          <a:effectLst/>
        </p:spPr>
      </p:pic>
    </p:spTree>
    <p:extLst>
      <p:ext uri="{BB962C8B-B14F-4D97-AF65-F5344CB8AC3E}">
        <p14:creationId xmlns:p14="http://schemas.microsoft.com/office/powerpoint/2010/main" val="1154263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C49A6B-1518-47FD-8499-192D9671DBD2}"/>
              </a:ext>
            </a:extLst>
          </p:cNvPr>
          <p:cNvSpPr>
            <a:spLocks noGrp="1"/>
          </p:cNvSpPr>
          <p:nvPr>
            <p:ph type="title"/>
          </p:nvPr>
        </p:nvSpPr>
        <p:spPr>
          <a:xfrm>
            <a:off x="1571811" y="1573586"/>
            <a:ext cx="9122584" cy="1325563"/>
          </a:xfrm>
        </p:spPr>
        <p:txBody>
          <a:bodyPr>
            <a:normAutofit/>
          </a:bodyPr>
          <a:lstStyle/>
          <a:p>
            <a:r>
              <a:rPr lang="en-US" altLang="fr-FR" sz="3200" b="1" dirty="0">
                <a:latin typeface="+mn-lt"/>
              </a:rPr>
              <a:t>C - The serum reactivity test : </a:t>
            </a:r>
            <a:br>
              <a:rPr lang="en-US" altLang="fr-FR" sz="3200" b="1" dirty="0">
                <a:latin typeface="+mn-lt"/>
              </a:rPr>
            </a:br>
            <a:r>
              <a:rPr lang="en-US" altLang="fr-FR" sz="3200" b="1" dirty="0">
                <a:latin typeface="+mn-lt"/>
              </a:rPr>
              <a:t>     </a:t>
            </a:r>
            <a:r>
              <a:rPr lang="fr-FR" altLang="fr-FR" sz="3200" b="1" dirty="0">
                <a:latin typeface="+mn-lt"/>
              </a:rPr>
              <a:t>a </a:t>
            </a:r>
            <a:r>
              <a:rPr lang="fr-FR" altLang="fr-FR" sz="3200" b="1" dirty="0" err="1">
                <a:latin typeface="+mn-lt"/>
              </a:rPr>
              <a:t>scientific</a:t>
            </a:r>
            <a:r>
              <a:rPr lang="fr-FR" altLang="fr-FR" sz="3200" b="1" dirty="0">
                <a:latin typeface="+mn-lt"/>
              </a:rPr>
              <a:t> </a:t>
            </a:r>
            <a:r>
              <a:rPr lang="fr-FR" altLang="fr-FR" sz="3200" b="1" dirty="0" err="1">
                <a:latin typeface="+mn-lt"/>
              </a:rPr>
              <a:t>approach</a:t>
            </a:r>
            <a:r>
              <a:rPr lang="fr-FR" altLang="fr-FR" sz="3200" b="1" dirty="0">
                <a:latin typeface="+mn-lt"/>
              </a:rPr>
              <a:t> to </a:t>
            </a:r>
            <a:r>
              <a:rPr lang="fr-FR" altLang="fr-FR" sz="3200" b="1" dirty="0" err="1">
                <a:latin typeface="+mn-lt"/>
              </a:rPr>
              <a:t>homeopathy</a:t>
            </a:r>
            <a:r>
              <a:rPr lang="fr-FR" altLang="fr-FR" sz="3200" b="1" dirty="0">
                <a:latin typeface="+mn-lt"/>
              </a:rPr>
              <a:t>?</a:t>
            </a:r>
            <a:endParaRPr lang="fr-FR" sz="3200" b="1" dirty="0">
              <a:latin typeface="+mn-lt"/>
            </a:endParaRPr>
          </a:p>
        </p:txBody>
      </p:sp>
      <p:sp>
        <p:nvSpPr>
          <p:cNvPr id="16" name="Content Placeholder 8">
            <a:extLst>
              <a:ext uri="{FF2B5EF4-FFF2-40B4-BE49-F238E27FC236}">
                <a16:creationId xmlns:a16="http://schemas.microsoft.com/office/drawing/2014/main" id="{260E7E9A-ADC8-43AD-9820-CABE6967F496}"/>
              </a:ext>
            </a:extLst>
          </p:cNvPr>
          <p:cNvSpPr>
            <a:spLocks noGrp="1"/>
          </p:cNvSpPr>
          <p:nvPr>
            <p:ph idx="1"/>
          </p:nvPr>
        </p:nvSpPr>
        <p:spPr>
          <a:xfrm>
            <a:off x="1571811" y="3060017"/>
            <a:ext cx="6066118" cy="2438546"/>
          </a:xfrm>
        </p:spPr>
        <p:txBody>
          <a:bodyPr>
            <a:normAutofit fontScale="85000" lnSpcReduction="20000"/>
          </a:bodyPr>
          <a:lstStyle/>
          <a:p>
            <a:r>
              <a:rPr lang="en-US" altLang="fr-FR" sz="2400" dirty="0"/>
              <a:t>G.R. HENSHAW (MD), </a:t>
            </a:r>
            <a:r>
              <a:rPr lang="en-US" altLang="fr-FR" sz="2400" dirty="0" err="1"/>
              <a:t>american</a:t>
            </a:r>
            <a:r>
              <a:rPr lang="en-US" altLang="fr-FR" sz="2400" dirty="0"/>
              <a:t> homeopath, from 1930, had the idea to try in vitro, on the plasma of his patients, dilutions of selected remedies, specific stresses directly tested on the serum colloid.</a:t>
            </a:r>
          </a:p>
          <a:p>
            <a:r>
              <a:rPr lang="fr-FR" altLang="fr-FR" sz="2400" dirty="0"/>
              <a:t>R1 R2 R3 </a:t>
            </a:r>
            <a:r>
              <a:rPr lang="mr-IN" altLang="fr-FR" sz="2400" dirty="0"/>
              <a:t>…</a:t>
            </a:r>
            <a:r>
              <a:rPr lang="fr-FR" altLang="fr-FR" sz="2400" dirty="0"/>
              <a:t> </a:t>
            </a:r>
            <a:r>
              <a:rPr lang="fr-FR" altLang="fr-FR" sz="2400" dirty="0" err="1"/>
              <a:t>Remedy</a:t>
            </a:r>
            <a:r>
              <a:rPr lang="fr-FR" altLang="fr-FR" sz="2400" dirty="0"/>
              <a:t> to </a:t>
            </a:r>
            <a:r>
              <a:rPr lang="fr-FR" altLang="fr-FR" sz="2400" dirty="0" err="1"/>
              <a:t>be</a:t>
            </a:r>
            <a:r>
              <a:rPr lang="fr-FR" altLang="fr-FR" sz="2400" dirty="0"/>
              <a:t> </a:t>
            </a:r>
            <a:r>
              <a:rPr lang="fr-FR" altLang="fr-FR" sz="2400" dirty="0" err="1"/>
              <a:t>tested</a:t>
            </a:r>
            <a:endParaRPr lang="fr-FR" altLang="fr-FR" sz="2400" dirty="0"/>
          </a:p>
          <a:p>
            <a:endParaRPr lang="fr-FR" altLang="fr-FR" sz="2400" dirty="0"/>
          </a:p>
          <a:p>
            <a:pPr marL="0" indent="0">
              <a:buNone/>
            </a:pPr>
            <a:r>
              <a:rPr lang="fr-FR" altLang="fr-FR" sz="2400" dirty="0" err="1"/>
              <a:t>Patient’s</a:t>
            </a:r>
            <a:r>
              <a:rPr lang="fr-FR" altLang="fr-FR" sz="2400" dirty="0"/>
              <a:t> </a:t>
            </a:r>
            <a:r>
              <a:rPr lang="fr-FR" altLang="fr-FR" sz="2400" dirty="0" err="1"/>
              <a:t>serum</a:t>
            </a:r>
            <a:endParaRPr lang="fr-FR" altLang="fr-FR" sz="2400" dirty="0"/>
          </a:p>
          <a:p>
            <a:pPr marL="0" indent="0">
              <a:buNone/>
            </a:pPr>
            <a:r>
              <a:rPr lang="fr-FR" altLang="fr-FR" sz="2400" dirty="0"/>
              <a:t>If floculation = positive </a:t>
            </a:r>
            <a:r>
              <a:rPr lang="fr-FR" altLang="fr-FR" sz="2400" dirty="0" err="1"/>
              <a:t>reaction</a:t>
            </a:r>
            <a:endParaRPr lang="fr-FR" altLang="fr-FR" sz="2400" dirty="0"/>
          </a:p>
          <a:p>
            <a:endParaRPr lang="en-US" sz="2400" dirty="0"/>
          </a:p>
        </p:txBody>
      </p:sp>
      <p:sp>
        <p:nvSpPr>
          <p:cNvPr id="17"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8"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19" name="Image 1">
            <a:extLst>
              <a:ext uri="{FF2B5EF4-FFF2-40B4-BE49-F238E27FC236}">
                <a16:creationId xmlns:a16="http://schemas.microsoft.com/office/drawing/2014/main" id="{178D1BE3-B95A-49B7-B751-C2A9875B22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0111" y="3191551"/>
            <a:ext cx="2226135" cy="21945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77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76BEF96-9E4D-44BE-8FF6-8920E7763145}"/>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fr-FR" altLang="fr-FR" sz="2400" b="1" dirty="0">
                <a:solidFill>
                  <a:srgbClr val="FFFFFF"/>
                </a:solidFill>
                <a:latin typeface="+mn-lt"/>
              </a:rPr>
              <a:t>The </a:t>
            </a:r>
            <a:r>
              <a:rPr lang="ja-JP" altLang="fr-FR" sz="2400" b="1" dirty="0">
                <a:solidFill>
                  <a:srgbClr val="FFFFFF"/>
                </a:solidFill>
                <a:latin typeface="+mn-lt"/>
              </a:rPr>
              <a:t>“</a:t>
            </a:r>
            <a:r>
              <a:rPr lang="fr-FR" altLang="ja-JP" sz="2400" b="1" dirty="0" err="1">
                <a:solidFill>
                  <a:srgbClr val="FFFFFF"/>
                </a:solidFill>
                <a:latin typeface="+mn-lt"/>
              </a:rPr>
              <a:t>Serum</a:t>
            </a:r>
            <a:r>
              <a:rPr lang="fr-FR" altLang="ja-JP" sz="2400" b="1" dirty="0">
                <a:solidFill>
                  <a:srgbClr val="FFFFFF"/>
                </a:solidFill>
                <a:latin typeface="+mn-lt"/>
              </a:rPr>
              <a:t> </a:t>
            </a:r>
            <a:r>
              <a:rPr lang="fr-FR" altLang="ja-JP" sz="2400" b="1" dirty="0" err="1">
                <a:solidFill>
                  <a:srgbClr val="FFFFFF"/>
                </a:solidFill>
                <a:latin typeface="+mn-lt"/>
              </a:rPr>
              <a:t>remedy</a:t>
            </a:r>
            <a:r>
              <a:rPr lang="fr-FR" altLang="ja-JP" sz="2400" b="1" dirty="0">
                <a:solidFill>
                  <a:srgbClr val="FFFFFF"/>
                </a:solidFill>
                <a:latin typeface="+mn-lt"/>
              </a:rPr>
              <a:t> tests</a:t>
            </a:r>
            <a:r>
              <a:rPr lang="ja-JP" altLang="fr-FR" sz="2400" b="1" dirty="0">
                <a:solidFill>
                  <a:srgbClr val="FFFFFF"/>
                </a:solidFill>
                <a:latin typeface="+mn-lt"/>
              </a:rPr>
              <a:t>”</a:t>
            </a:r>
            <a:r>
              <a:rPr lang="fr-FR" altLang="ja-JP" sz="2400" b="1" dirty="0">
                <a:solidFill>
                  <a:srgbClr val="FFFFFF"/>
                </a:solidFill>
                <a:latin typeface="+mn-lt"/>
              </a:rPr>
              <a:t>: </a:t>
            </a:r>
            <a:br>
              <a:rPr lang="fr-FR" altLang="ja-JP" sz="2400" b="1" dirty="0">
                <a:solidFill>
                  <a:srgbClr val="FFFFFF"/>
                </a:solidFill>
                <a:latin typeface="+mn-lt"/>
              </a:rPr>
            </a:br>
            <a:r>
              <a:rPr lang="fr-FR" altLang="ja-JP" sz="2400" b="1" dirty="0">
                <a:solidFill>
                  <a:srgbClr val="FFFFFF"/>
                </a:solidFill>
                <a:latin typeface="+mn-lt"/>
              </a:rPr>
              <a:t>a </a:t>
            </a:r>
            <a:r>
              <a:rPr lang="fr-FR" altLang="ja-JP" sz="2400" b="1" dirty="0" err="1">
                <a:solidFill>
                  <a:srgbClr val="FFFFFF"/>
                </a:solidFill>
                <a:latin typeface="+mn-lt"/>
              </a:rPr>
              <a:t>fonctionnal</a:t>
            </a:r>
            <a:r>
              <a:rPr lang="fr-FR" altLang="ja-JP" sz="2400" b="1" dirty="0">
                <a:solidFill>
                  <a:srgbClr val="FFFFFF"/>
                </a:solidFill>
                <a:latin typeface="+mn-lt"/>
              </a:rPr>
              <a:t> </a:t>
            </a:r>
            <a:r>
              <a:rPr lang="fr-FR" altLang="ja-JP" sz="2400" b="1" dirty="0" err="1">
                <a:solidFill>
                  <a:srgbClr val="FFFFFF"/>
                </a:solidFill>
                <a:latin typeface="+mn-lt"/>
              </a:rPr>
              <a:t>approach</a:t>
            </a:r>
            <a:endParaRPr lang="fr-FR" sz="2400" b="1" dirty="0">
              <a:solidFill>
                <a:srgbClr val="FFFFFF"/>
              </a:solidFill>
              <a:latin typeface="+mn-lt"/>
            </a:endParaRPr>
          </a:p>
        </p:txBody>
      </p:sp>
      <p:pic>
        <p:nvPicPr>
          <p:cNvPr id="6" name="Image 5">
            <a:extLst>
              <a:ext uri="{FF2B5EF4-FFF2-40B4-BE49-F238E27FC236}">
                <a16:creationId xmlns:a16="http://schemas.microsoft.com/office/drawing/2014/main" id="{3534EEB8-C789-4C86-A214-682A57DE8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399" y="1487272"/>
            <a:ext cx="8294194" cy="3078814"/>
          </a:xfrm>
          <a:prstGeom prst="rect">
            <a:avLst/>
          </a:prstGeom>
        </p:spPr>
      </p:pic>
      <p:sp>
        <p:nvSpPr>
          <p:cNvPr id="3" name="Espace réservé du contenu 2">
            <a:extLst>
              <a:ext uri="{FF2B5EF4-FFF2-40B4-BE49-F238E27FC236}">
                <a16:creationId xmlns:a16="http://schemas.microsoft.com/office/drawing/2014/main" id="{853567B4-D34E-49C7-9EF8-396CBF00CCEF}"/>
              </a:ext>
            </a:extLst>
          </p:cNvPr>
          <p:cNvSpPr>
            <a:spLocks noGrp="1"/>
          </p:cNvSpPr>
          <p:nvPr>
            <p:ph idx="1"/>
          </p:nvPr>
        </p:nvSpPr>
        <p:spPr>
          <a:xfrm>
            <a:off x="2602230" y="5565910"/>
            <a:ext cx="9589770" cy="1292090"/>
          </a:xfrm>
        </p:spPr>
        <p:txBody>
          <a:bodyPr>
            <a:normAutofit/>
          </a:bodyPr>
          <a:lstStyle/>
          <a:p>
            <a:pPr marL="0" indent="0">
              <a:buNone/>
            </a:pPr>
            <a:r>
              <a:rPr lang="en-US" altLang="fr-FR" sz="3200" b="1" dirty="0"/>
              <a:t>ions exchange = metabolic and immunizing activity </a:t>
            </a:r>
            <a:endParaRPr lang="en-GB" altLang="fr-FR" sz="3200" b="1" dirty="0"/>
          </a:p>
          <a:p>
            <a:endParaRPr lang="fr-FR" sz="1800" dirty="0"/>
          </a:p>
        </p:txBody>
      </p:sp>
    </p:spTree>
    <p:extLst>
      <p:ext uri="{BB962C8B-B14F-4D97-AF65-F5344CB8AC3E}">
        <p14:creationId xmlns:p14="http://schemas.microsoft.com/office/powerpoint/2010/main" val="3281761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2FF494-9454-4EBD-BE35-B5DB691E8A71}"/>
              </a:ext>
            </a:extLst>
          </p:cNvPr>
          <p:cNvSpPr>
            <a:spLocks noGrp="1"/>
          </p:cNvSpPr>
          <p:nvPr>
            <p:ph type="title"/>
          </p:nvPr>
        </p:nvSpPr>
        <p:spPr/>
        <p:txBody>
          <a:bodyPr/>
          <a:lstStyle/>
          <a:p>
            <a:pPr algn="ctr"/>
            <a:r>
              <a:rPr lang="fr-FR" altLang="fr-FR" b="1" dirty="0">
                <a:latin typeface="+mn-lt"/>
              </a:rPr>
              <a:t>The «</a:t>
            </a:r>
            <a:r>
              <a:rPr lang="fr-FR" altLang="ja-JP" b="1" dirty="0" err="1">
                <a:latin typeface="+mn-lt"/>
              </a:rPr>
              <a:t>Serum</a:t>
            </a:r>
            <a:r>
              <a:rPr lang="fr-FR" altLang="ja-JP" b="1" dirty="0">
                <a:latin typeface="+mn-lt"/>
              </a:rPr>
              <a:t> </a:t>
            </a:r>
            <a:r>
              <a:rPr lang="fr-FR" altLang="ja-JP" b="1" dirty="0" err="1">
                <a:latin typeface="+mn-lt"/>
              </a:rPr>
              <a:t>remedy</a:t>
            </a:r>
            <a:r>
              <a:rPr lang="fr-FR" altLang="ja-JP" b="1" dirty="0">
                <a:latin typeface="+mn-lt"/>
              </a:rPr>
              <a:t> tests»</a:t>
            </a:r>
            <a:br>
              <a:rPr lang="fr-FR" altLang="ja-JP" b="1" dirty="0">
                <a:latin typeface="+mn-lt"/>
              </a:rPr>
            </a:br>
            <a:r>
              <a:rPr lang="fr-FR" altLang="ja-JP" b="1" dirty="0">
                <a:latin typeface="+mn-lt"/>
              </a:rPr>
              <a:t>a </a:t>
            </a:r>
            <a:r>
              <a:rPr lang="fr-FR" altLang="ja-JP" b="1" dirty="0" err="1">
                <a:latin typeface="+mn-lt"/>
              </a:rPr>
              <a:t>fonctionnal</a:t>
            </a:r>
            <a:r>
              <a:rPr lang="fr-FR" altLang="ja-JP" b="1" dirty="0">
                <a:latin typeface="+mn-lt"/>
              </a:rPr>
              <a:t> </a:t>
            </a:r>
            <a:r>
              <a:rPr lang="fr-FR" altLang="ja-JP" b="1" dirty="0" err="1">
                <a:latin typeface="+mn-lt"/>
              </a:rPr>
              <a:t>approach</a:t>
            </a:r>
            <a:endParaRPr lang="fr-FR" b="1" dirty="0">
              <a:latin typeface="+mn-lt"/>
            </a:endParaRPr>
          </a:p>
        </p:txBody>
      </p:sp>
      <p:sp>
        <p:nvSpPr>
          <p:cNvPr id="3" name="Espace réservé du contenu 2">
            <a:extLst>
              <a:ext uri="{FF2B5EF4-FFF2-40B4-BE49-F238E27FC236}">
                <a16:creationId xmlns:a16="http://schemas.microsoft.com/office/drawing/2014/main" id="{5C909A0C-C93B-4B80-B875-71CFEAF74E06}"/>
              </a:ext>
            </a:extLst>
          </p:cNvPr>
          <p:cNvSpPr>
            <a:spLocks noGrp="1"/>
          </p:cNvSpPr>
          <p:nvPr>
            <p:ph idx="1"/>
          </p:nvPr>
        </p:nvSpPr>
        <p:spPr>
          <a:xfrm>
            <a:off x="838200" y="1825625"/>
            <a:ext cx="10515600" cy="4351338"/>
          </a:xfrm>
        </p:spPr>
        <p:txBody>
          <a:bodyPr>
            <a:normAutofit/>
          </a:bodyPr>
          <a:lstStyle/>
          <a:p>
            <a:pPr>
              <a:buFont typeface="Wingdings" panose="05000000000000000000" pitchFamily="2" charset="2"/>
              <a:buNone/>
            </a:pPr>
            <a:r>
              <a:rPr lang="en-US" altLang="fr-FR" dirty="0"/>
              <a:t>In this functional approach, the interest is not on the molecules,</a:t>
            </a:r>
          </a:p>
          <a:p>
            <a:pPr>
              <a:buFont typeface="Wingdings" panose="05000000000000000000" pitchFamily="2" charset="2"/>
              <a:buNone/>
            </a:pPr>
            <a:r>
              <a:rPr lang="en-US" altLang="fr-FR" dirty="0"/>
              <a:t>but rather the reaction of the "sites” with a certain type of ion (or salts) </a:t>
            </a:r>
          </a:p>
          <a:p>
            <a:pPr>
              <a:buFont typeface="Wingdings" panose="05000000000000000000" pitchFamily="2" charset="2"/>
              <a:buNone/>
            </a:pPr>
            <a:endParaRPr lang="en-US" altLang="fr-FR" sz="1050" dirty="0"/>
          </a:p>
          <a:p>
            <a:pPr>
              <a:buFont typeface="Wingdings" panose="05000000000000000000" pitchFamily="2" charset="2"/>
              <a:buNone/>
            </a:pPr>
            <a:endParaRPr lang="en-US" altLang="fr-FR" dirty="0"/>
          </a:p>
          <a:p>
            <a:pPr>
              <a:buFont typeface="Wingdings" panose="05000000000000000000" pitchFamily="2" charset="2"/>
              <a:buNone/>
            </a:pPr>
            <a:r>
              <a:rPr lang="en-US" altLang="fr-FR" dirty="0"/>
              <a:t>This is our </a:t>
            </a:r>
            <a:r>
              <a:rPr lang="en-US" altLang="fr-FR" b="1" dirty="0"/>
              <a:t>first postulate</a:t>
            </a:r>
            <a:endParaRPr lang="en-US" altLang="fr-FR" dirty="0"/>
          </a:p>
          <a:p>
            <a:pPr>
              <a:buFont typeface="Wingdings" panose="05000000000000000000" pitchFamily="2" charset="2"/>
              <a:buNone/>
            </a:pPr>
            <a:endParaRPr lang="en-US" altLang="fr-FR" dirty="0"/>
          </a:p>
          <a:p>
            <a:pPr>
              <a:buFont typeface="Wingdings" panose="05000000000000000000" pitchFamily="2" charset="2"/>
              <a:buNone/>
            </a:pPr>
            <a:r>
              <a:rPr lang="en-US" altLang="fr-FR" dirty="0"/>
              <a:t> </a:t>
            </a:r>
          </a:p>
          <a:p>
            <a:pPr>
              <a:buFont typeface="Wingdings" panose="05000000000000000000" pitchFamily="2" charset="2"/>
              <a:buNone/>
            </a:pPr>
            <a:endParaRPr lang="en-US" altLang="fr-FR" dirty="0"/>
          </a:p>
          <a:p>
            <a:endParaRPr lang="fr-FR" dirty="0"/>
          </a:p>
        </p:txBody>
      </p:sp>
      <p:pic>
        <p:nvPicPr>
          <p:cNvPr id="5" name="Graphique 4" descr="Flèche : courbe légère">
            <a:extLst>
              <a:ext uri="{FF2B5EF4-FFF2-40B4-BE49-F238E27FC236}">
                <a16:creationId xmlns:a16="http://schemas.microsoft.com/office/drawing/2014/main" id="{50CE16D1-9443-4545-AC3D-829CBF8A0E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60000">
            <a:off x="4563273" y="4029765"/>
            <a:ext cx="914400" cy="914400"/>
          </a:xfrm>
          <a:prstGeom prst="rect">
            <a:avLst/>
          </a:prstGeom>
        </p:spPr>
      </p:pic>
      <p:sp>
        <p:nvSpPr>
          <p:cNvPr id="6" name="ZoneTexte 5">
            <a:extLst>
              <a:ext uri="{FF2B5EF4-FFF2-40B4-BE49-F238E27FC236}">
                <a16:creationId xmlns:a16="http://schemas.microsoft.com/office/drawing/2014/main" id="{AF3CE4EC-B79C-4099-9CB4-CFEA6D27A574}"/>
              </a:ext>
            </a:extLst>
          </p:cNvPr>
          <p:cNvSpPr txBox="1"/>
          <p:nvPr/>
        </p:nvSpPr>
        <p:spPr>
          <a:xfrm>
            <a:off x="5953812" y="3868639"/>
            <a:ext cx="5399988" cy="2677656"/>
          </a:xfrm>
          <a:prstGeom prst="rect">
            <a:avLst/>
          </a:prstGeom>
          <a:noFill/>
        </p:spPr>
        <p:txBody>
          <a:bodyPr wrap="square" rtlCol="0">
            <a:spAutoFit/>
          </a:bodyPr>
          <a:lstStyle/>
          <a:p>
            <a:pPr>
              <a:buFont typeface="Wingdings" panose="05000000000000000000" pitchFamily="2" charset="2"/>
              <a:buNone/>
            </a:pPr>
            <a:r>
              <a:rPr lang="en-US" altLang="fr-FR" sz="2400" dirty="0"/>
              <a:t>It exist receiving sites on every tissues (although only a few have been, to this day, given prominence : pump with sodium, calcium, insulin …).</a:t>
            </a:r>
          </a:p>
          <a:p>
            <a:pPr>
              <a:buFont typeface="Wingdings" panose="05000000000000000000" pitchFamily="2" charset="2"/>
              <a:buNone/>
            </a:pPr>
            <a:endParaRPr lang="en-US" altLang="fr-FR" sz="2400" dirty="0"/>
          </a:p>
          <a:p>
            <a:pPr>
              <a:buFont typeface="Wingdings" panose="05000000000000000000" pitchFamily="2" charset="2"/>
              <a:buNone/>
            </a:pPr>
            <a:r>
              <a:rPr lang="en-US" altLang="fr-FR" sz="2400" dirty="0"/>
              <a:t>And our reagents have given prominence to the plasmatic activators of these sites.</a:t>
            </a:r>
            <a:endParaRPr lang="fr-FR" altLang="fr-FR" sz="2400" dirty="0"/>
          </a:p>
        </p:txBody>
      </p:sp>
    </p:spTree>
    <p:extLst>
      <p:ext uri="{BB962C8B-B14F-4D97-AF65-F5344CB8AC3E}">
        <p14:creationId xmlns:p14="http://schemas.microsoft.com/office/powerpoint/2010/main" val="4204908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5C887-73DE-47A2-B0E7-8311E17A1610}"/>
              </a:ext>
            </a:extLst>
          </p:cNvPr>
          <p:cNvSpPr>
            <a:spLocks noGrp="1"/>
          </p:cNvSpPr>
          <p:nvPr>
            <p:ph type="title"/>
          </p:nvPr>
        </p:nvSpPr>
        <p:spPr/>
        <p:txBody>
          <a:bodyPr/>
          <a:lstStyle/>
          <a:p>
            <a:pPr algn="ctr"/>
            <a:r>
              <a:rPr lang="en-US" altLang="fr-FR" b="1" dirty="0">
                <a:latin typeface="+mn-lt"/>
              </a:rPr>
              <a:t>A biological and computerized tool to quantify a systematic approach</a:t>
            </a:r>
            <a:endParaRPr lang="fr-FR" b="1" dirty="0">
              <a:latin typeface="+mn-lt"/>
            </a:endParaRPr>
          </a:p>
        </p:txBody>
      </p:sp>
      <p:sp>
        <p:nvSpPr>
          <p:cNvPr id="3" name="Espace réservé du contenu 2">
            <a:extLst>
              <a:ext uri="{FF2B5EF4-FFF2-40B4-BE49-F238E27FC236}">
                <a16:creationId xmlns:a16="http://schemas.microsoft.com/office/drawing/2014/main" id="{2CA38C2D-F602-473A-8C17-55632F4294EB}"/>
              </a:ext>
            </a:extLst>
          </p:cNvPr>
          <p:cNvSpPr>
            <a:spLocks noGrp="1"/>
          </p:cNvSpPr>
          <p:nvPr>
            <p:ph idx="1"/>
          </p:nvPr>
        </p:nvSpPr>
        <p:spPr/>
        <p:txBody>
          <a:bodyPr>
            <a:normAutofit/>
          </a:bodyPr>
          <a:lstStyle/>
          <a:p>
            <a:pPr marL="0" indent="0" algn="just">
              <a:buNone/>
              <a:defRPr/>
            </a:pPr>
            <a:r>
              <a:rPr lang="en-US" dirty="0"/>
              <a:t>Henshaw notices that the more the flocculation in-vitro, the bigger the effect of the remedy in-vivo !</a:t>
            </a:r>
          </a:p>
          <a:p>
            <a:pPr marL="0" indent="0" algn="just">
              <a:buNone/>
              <a:defRPr/>
            </a:pPr>
            <a:endParaRPr lang="en-US" sz="1050" dirty="0"/>
          </a:p>
          <a:p>
            <a:pPr marL="0" indent="0" algn="just">
              <a:buNone/>
              <a:defRPr/>
            </a:pPr>
            <a:r>
              <a:rPr lang="en-US" dirty="0"/>
              <a:t>From there, he kept experimenting for thirty years and tested with surprising results, in a total general indifference (in spite of diverse publications), more than 2000 remedies and numerous physiological substances (amino acids, fatty acids, vitamins).</a:t>
            </a:r>
          </a:p>
          <a:p>
            <a:pPr marL="0" indent="0" algn="just">
              <a:buNone/>
              <a:defRPr/>
            </a:pPr>
            <a:endParaRPr lang="fr-FR" sz="1050" dirty="0">
              <a:solidFill>
                <a:schemeClr val="tx2">
                  <a:lumMod val="75000"/>
                </a:schemeClr>
              </a:solidFill>
            </a:endParaRPr>
          </a:p>
          <a:p>
            <a:pPr marL="0" indent="0" algn="just">
              <a:buNone/>
              <a:defRPr/>
            </a:pPr>
            <a:r>
              <a:rPr lang="fr-FR" b="1" dirty="0">
                <a:ea typeface="ＭＳ Ｐゴシック" charset="0"/>
                <a:cs typeface="Comic Sans MS"/>
              </a:rPr>
              <a:t>In the BNS, the </a:t>
            </a:r>
            <a:r>
              <a:rPr lang="fr-FR" b="1" dirty="0" err="1">
                <a:ea typeface="ＭＳ Ｐゴシック" charset="0"/>
                <a:cs typeface="Comic Sans MS"/>
              </a:rPr>
              <a:t>higher</a:t>
            </a:r>
            <a:r>
              <a:rPr lang="fr-FR" b="1" dirty="0">
                <a:ea typeface="ＭＳ Ｐゴシック" charset="0"/>
                <a:cs typeface="Comic Sans MS"/>
              </a:rPr>
              <a:t> the </a:t>
            </a:r>
            <a:r>
              <a:rPr lang="fr-FR" b="1" dirty="0" err="1">
                <a:ea typeface="ＭＳ Ｐゴシック" charset="0"/>
                <a:cs typeface="Comic Sans MS"/>
              </a:rPr>
              <a:t>flocculation</a:t>
            </a:r>
            <a:r>
              <a:rPr lang="fr-FR" b="1" dirty="0">
                <a:ea typeface="ＭＳ Ｐゴシック" charset="0"/>
                <a:cs typeface="Comic Sans MS"/>
              </a:rPr>
              <a:t> rate, the more the patient has </a:t>
            </a:r>
            <a:r>
              <a:rPr lang="fr-FR" b="1" dirty="0" err="1">
                <a:ea typeface="ＭＳ Ｐゴシック" charset="0"/>
                <a:cs typeface="Comic Sans MS"/>
              </a:rPr>
              <a:t>symptoms</a:t>
            </a:r>
            <a:r>
              <a:rPr lang="fr-FR" b="1" dirty="0">
                <a:ea typeface="ＭＳ Ｐゴシック" charset="0"/>
                <a:cs typeface="Comic Sans MS"/>
              </a:rPr>
              <a:t> of the </a:t>
            </a:r>
            <a:r>
              <a:rPr lang="fr-FR" b="1" dirty="0" err="1">
                <a:ea typeface="ＭＳ Ｐゴシック" charset="0"/>
                <a:cs typeface="Comic Sans MS"/>
              </a:rPr>
              <a:t>remedy</a:t>
            </a:r>
            <a:r>
              <a:rPr lang="fr-FR" b="1" dirty="0">
                <a:ea typeface="ＭＳ Ｐゴシック" charset="0"/>
                <a:cs typeface="Comic Sans MS"/>
              </a:rPr>
              <a:t>, the </a:t>
            </a:r>
            <a:r>
              <a:rPr lang="fr-FR" b="1" dirty="0" err="1">
                <a:ea typeface="ＭＳ Ｐゴシック" charset="0"/>
                <a:cs typeface="Comic Sans MS"/>
              </a:rPr>
              <a:t>lower</a:t>
            </a:r>
            <a:r>
              <a:rPr lang="fr-FR" b="1" dirty="0">
                <a:ea typeface="ＭＳ Ｐゴシック" charset="0"/>
                <a:cs typeface="Comic Sans MS"/>
              </a:rPr>
              <a:t> </a:t>
            </a:r>
            <a:r>
              <a:rPr lang="fr-FR" b="1" dirty="0" err="1">
                <a:ea typeface="ＭＳ Ｐゴシック" charset="0"/>
                <a:cs typeface="Comic Sans MS"/>
              </a:rPr>
              <a:t>it</a:t>
            </a:r>
            <a:r>
              <a:rPr lang="fr-FR" b="1" dirty="0">
                <a:ea typeface="ＭＳ Ｐゴシック" charset="0"/>
                <a:cs typeface="Comic Sans MS"/>
              </a:rPr>
              <a:t> </a:t>
            </a:r>
            <a:r>
              <a:rPr lang="fr-FR" b="1" dirty="0" err="1">
                <a:ea typeface="ＭＳ Ｐゴシック" charset="0"/>
                <a:cs typeface="Comic Sans MS"/>
              </a:rPr>
              <a:t>is</a:t>
            </a:r>
            <a:r>
              <a:rPr lang="fr-FR" b="1" dirty="0">
                <a:ea typeface="ＭＳ Ｐゴシック" charset="0"/>
                <a:cs typeface="Comic Sans MS"/>
              </a:rPr>
              <a:t>, the </a:t>
            </a:r>
            <a:r>
              <a:rPr lang="fr-FR" b="1" dirty="0" err="1">
                <a:ea typeface="ＭＳ Ｐゴシック" charset="0"/>
                <a:cs typeface="Comic Sans MS"/>
              </a:rPr>
              <a:t>older</a:t>
            </a:r>
            <a:r>
              <a:rPr lang="fr-FR" b="1" dirty="0">
                <a:ea typeface="ＭＳ Ｐゴシック" charset="0"/>
                <a:cs typeface="Comic Sans MS"/>
              </a:rPr>
              <a:t> or the more </a:t>
            </a:r>
            <a:r>
              <a:rPr lang="fr-FR" b="1" dirty="0" err="1">
                <a:ea typeface="ＭＳ Ｐゴシック" charset="0"/>
                <a:cs typeface="Comic Sans MS"/>
              </a:rPr>
              <a:t>chronic</a:t>
            </a:r>
            <a:r>
              <a:rPr lang="fr-FR" b="1" dirty="0">
                <a:ea typeface="ＭＳ Ｐゴシック" charset="0"/>
                <a:cs typeface="Comic Sans MS"/>
              </a:rPr>
              <a:t>. </a:t>
            </a:r>
            <a:endParaRPr lang="fr-FR" b="1" dirty="0">
              <a:solidFill>
                <a:schemeClr val="tx2">
                  <a:lumMod val="75000"/>
                </a:schemeClr>
              </a:solidFill>
              <a:cs typeface="Comic Sans MS"/>
            </a:endParaRPr>
          </a:p>
          <a:p>
            <a:endParaRPr lang="fr-FR" dirty="0"/>
          </a:p>
        </p:txBody>
      </p:sp>
    </p:spTree>
    <p:extLst>
      <p:ext uri="{BB962C8B-B14F-4D97-AF65-F5344CB8AC3E}">
        <p14:creationId xmlns:p14="http://schemas.microsoft.com/office/powerpoint/2010/main" val="97484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2DA566-0A42-45FC-9908-E1E97CB4F2C4}"/>
              </a:ext>
            </a:extLst>
          </p:cNvPr>
          <p:cNvSpPr>
            <a:spLocks noGrp="1"/>
          </p:cNvSpPr>
          <p:nvPr>
            <p:ph type="title"/>
          </p:nvPr>
        </p:nvSpPr>
        <p:spPr/>
        <p:txBody>
          <a:bodyPr/>
          <a:lstStyle/>
          <a:p>
            <a:pPr algn="ctr"/>
            <a:r>
              <a:rPr lang="en-US" altLang="fr-FR" b="1" dirty="0">
                <a:latin typeface="+mn-lt"/>
              </a:rPr>
              <a:t>History of a systematic approach :</a:t>
            </a:r>
            <a:br>
              <a:rPr lang="en-US" altLang="fr-FR" b="1" dirty="0">
                <a:latin typeface="+mn-lt"/>
              </a:rPr>
            </a:br>
            <a:r>
              <a:rPr lang="en-US" altLang="fr-FR" b="1" dirty="0">
                <a:latin typeface="+mn-lt"/>
              </a:rPr>
              <a:t>the dynamics of the phenomenon </a:t>
            </a:r>
            <a:endParaRPr lang="fr-FR" b="1" dirty="0">
              <a:latin typeface="+mn-lt"/>
            </a:endParaRPr>
          </a:p>
        </p:txBody>
      </p:sp>
      <p:sp>
        <p:nvSpPr>
          <p:cNvPr id="3" name="Espace réservé du contenu 2">
            <a:extLst>
              <a:ext uri="{FF2B5EF4-FFF2-40B4-BE49-F238E27FC236}">
                <a16:creationId xmlns:a16="http://schemas.microsoft.com/office/drawing/2014/main" id="{41566FB6-C7D8-4B46-9FD0-C5048982D04B}"/>
              </a:ext>
            </a:extLst>
          </p:cNvPr>
          <p:cNvSpPr>
            <a:spLocks noGrp="1"/>
          </p:cNvSpPr>
          <p:nvPr>
            <p:ph idx="1"/>
          </p:nvPr>
        </p:nvSpPr>
        <p:spPr/>
        <p:txBody>
          <a:bodyPr/>
          <a:lstStyle/>
          <a:p>
            <a:pPr marL="0" indent="0" algn="just">
              <a:buNone/>
            </a:pPr>
            <a:endParaRPr lang="en-US" altLang="fr-FR" dirty="0"/>
          </a:p>
          <a:p>
            <a:pPr marL="0" indent="0" algn="just">
              <a:buNone/>
            </a:pPr>
            <a:r>
              <a:rPr lang="en-US" altLang="fr-FR" dirty="0"/>
              <a:t>BNS24 is a method which proposes a </a:t>
            </a:r>
            <a:r>
              <a:rPr lang="en-US" altLang="fr-FR" b="1" dirty="0"/>
              <a:t>stable biological image </a:t>
            </a:r>
            <a:r>
              <a:rPr lang="en-US" altLang="fr-FR" dirty="0"/>
              <a:t>(the BNS moves little in 6 months, except evolutionary pathology) in the absence of specific treatment). </a:t>
            </a:r>
          </a:p>
          <a:p>
            <a:pPr marL="0" indent="0" algn="just">
              <a:buNone/>
            </a:pPr>
            <a:endParaRPr lang="en-US" altLang="fr-FR" dirty="0"/>
          </a:p>
          <a:p>
            <a:pPr marL="0" indent="0" algn="just">
              <a:buNone/>
            </a:pPr>
            <a:r>
              <a:rPr lang="en-US" altLang="fr-FR" dirty="0"/>
              <a:t>It remained to answer the question: “</a:t>
            </a:r>
            <a:r>
              <a:rPr lang="en-US" altLang="ja-JP" b="1" dirty="0"/>
              <a:t>Is it serious doctor ?</a:t>
            </a:r>
            <a:r>
              <a:rPr lang="en-US" altLang="ja-JP" dirty="0"/>
              <a:t>“</a:t>
            </a:r>
          </a:p>
          <a:p>
            <a:pPr marL="0" indent="0" algn="just">
              <a:buNone/>
            </a:pPr>
            <a:endParaRPr lang="en-US" altLang="ja-JP" dirty="0"/>
          </a:p>
          <a:p>
            <a:pPr marL="0" indent="0" algn="just">
              <a:buNone/>
            </a:pPr>
            <a:r>
              <a:rPr lang="en-US" altLang="ja-JP" dirty="0"/>
              <a:t>Numerous works tried to codify the dynamics of the events. </a:t>
            </a:r>
            <a:endParaRPr lang="en-US" altLang="ja-JP" dirty="0">
              <a:solidFill>
                <a:srgbClr val="262673"/>
              </a:solidFill>
              <a:latin typeface="Comic Sans MS" panose="030F0702030302020204" pitchFamily="66" charset="0"/>
            </a:endParaRPr>
          </a:p>
          <a:p>
            <a:pPr marL="0" indent="0" algn="ctr">
              <a:buNone/>
            </a:pPr>
            <a:r>
              <a:rPr lang="en-US" altLang="ja-JP" b="1" dirty="0"/>
              <a:t>Let’s take a look at the </a:t>
            </a:r>
            <a:r>
              <a:rPr lang="fr-FR" altLang="ja-JP" b="1" dirty="0" err="1"/>
              <a:t>o</a:t>
            </a:r>
            <a:r>
              <a:rPr lang="fr-FR" altLang="fr-FR" b="1" dirty="0" err="1"/>
              <a:t>rganic</a:t>
            </a:r>
            <a:r>
              <a:rPr lang="fr-FR" altLang="fr-FR" b="1" dirty="0"/>
              <a:t> </a:t>
            </a:r>
            <a:r>
              <a:rPr lang="fr-FR" altLang="fr-FR" b="1" dirty="0" err="1"/>
              <a:t>polarities</a:t>
            </a:r>
            <a:r>
              <a:rPr lang="en-US" altLang="ja-JP" b="1" dirty="0"/>
              <a:t> </a:t>
            </a:r>
          </a:p>
          <a:p>
            <a:endParaRPr lang="fr-FR" dirty="0"/>
          </a:p>
        </p:txBody>
      </p:sp>
    </p:spTree>
    <p:extLst>
      <p:ext uri="{BB962C8B-B14F-4D97-AF65-F5344CB8AC3E}">
        <p14:creationId xmlns:p14="http://schemas.microsoft.com/office/powerpoint/2010/main" val="428766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1E7B92D4-A786-4744-992C-092914533C28}"/>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altLang="fr-FR" sz="3000" b="1" kern="1200">
                <a:solidFill>
                  <a:srgbClr val="FFFFFF"/>
                </a:solidFill>
                <a:latin typeface="+mj-lt"/>
                <a:ea typeface="+mj-ea"/>
                <a:cs typeface="+mj-cs"/>
              </a:rPr>
              <a:t>In his second book « Chronic diseases", S. Hahnemann, based on the hippocratic model, proposes a classification of diseases.</a:t>
            </a:r>
            <a:endParaRPr lang="en-US" sz="3000" b="1" kern="120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a:extLst>
              <a:ext uri="{FF2B5EF4-FFF2-40B4-BE49-F238E27FC236}">
                <a16:creationId xmlns:a16="http://schemas.microsoft.com/office/drawing/2014/main" id="{538C36B5-9C9F-4022-A0D2-3D412F72B8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070" y="2310834"/>
            <a:ext cx="8926830" cy="4547166"/>
          </a:xfrm>
          <a:prstGeom prst="rect">
            <a:avLst/>
          </a:prstGeom>
        </p:spPr>
      </p:pic>
    </p:spTree>
    <p:extLst>
      <p:ext uri="{BB962C8B-B14F-4D97-AF65-F5344CB8AC3E}">
        <p14:creationId xmlns:p14="http://schemas.microsoft.com/office/powerpoint/2010/main" val="423573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E5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1C36CD3C-ED07-4303-B711-3C9B119901E3}"/>
              </a:ext>
            </a:extLst>
          </p:cNvPr>
          <p:cNvSpPr>
            <a:spLocks noGrp="1"/>
          </p:cNvSpPr>
          <p:nvPr>
            <p:ph type="title"/>
          </p:nvPr>
        </p:nvSpPr>
        <p:spPr>
          <a:xfrm>
            <a:off x="524256" y="5144144"/>
            <a:ext cx="6594189" cy="1625210"/>
          </a:xfrm>
        </p:spPr>
        <p:txBody>
          <a:bodyPr>
            <a:normAutofit fontScale="90000"/>
          </a:bodyPr>
          <a:lstStyle/>
          <a:p>
            <a:pPr algn="ctr"/>
            <a:r>
              <a:rPr lang="fr-FR" altLang="fr-FR" sz="3600" b="1" dirty="0">
                <a:solidFill>
                  <a:srgbClr val="FFFFFF"/>
                </a:solidFill>
                <a:latin typeface="+mn-lt"/>
              </a:rPr>
              <a:t>For </a:t>
            </a:r>
            <a:r>
              <a:rPr lang="fr-FR" altLang="fr-FR" sz="3600" b="1" dirty="0" err="1">
                <a:solidFill>
                  <a:srgbClr val="FFFFFF"/>
                </a:solidFill>
                <a:latin typeface="+mn-lt"/>
              </a:rPr>
              <a:t>two</a:t>
            </a:r>
            <a:r>
              <a:rPr lang="fr-FR" altLang="fr-FR" sz="3600" b="1" dirty="0">
                <a:solidFill>
                  <a:srgbClr val="FFFFFF"/>
                </a:solidFill>
                <a:latin typeface="+mn-lt"/>
              </a:rPr>
              <a:t> centuries, </a:t>
            </a:r>
            <a:r>
              <a:rPr lang="fr-FR" altLang="fr-FR" sz="3600" b="1" dirty="0" err="1">
                <a:solidFill>
                  <a:srgbClr val="FFFFFF"/>
                </a:solidFill>
                <a:latin typeface="+mn-lt"/>
              </a:rPr>
              <a:t>it</a:t>
            </a:r>
            <a:r>
              <a:rPr lang="fr-FR" altLang="fr-FR" sz="3600" b="1" dirty="0">
                <a:solidFill>
                  <a:srgbClr val="FFFFFF"/>
                </a:solidFill>
                <a:latin typeface="+mn-lt"/>
              </a:rPr>
              <a:t> has </a:t>
            </a:r>
            <a:r>
              <a:rPr lang="fr-FR" altLang="fr-FR" sz="3600" b="1" dirty="0" err="1">
                <a:solidFill>
                  <a:srgbClr val="FFFFFF"/>
                </a:solidFill>
                <a:latin typeface="+mn-lt"/>
              </a:rPr>
              <a:t>proved</a:t>
            </a:r>
            <a:r>
              <a:rPr lang="fr-FR" altLang="fr-FR" sz="3600" b="1" dirty="0">
                <a:solidFill>
                  <a:srgbClr val="FFFFFF"/>
                </a:solidFill>
                <a:latin typeface="+mn-lt"/>
              </a:rPr>
              <a:t> simple to </a:t>
            </a:r>
            <a:r>
              <a:rPr lang="fr-FR" altLang="fr-FR" sz="3600" b="1" dirty="0" err="1">
                <a:solidFill>
                  <a:srgbClr val="FFFFFF"/>
                </a:solidFill>
                <a:latin typeface="+mn-lt"/>
              </a:rPr>
              <a:t>apply</a:t>
            </a:r>
            <a:r>
              <a:rPr lang="fr-FR" altLang="fr-FR" sz="3600" b="1" dirty="0">
                <a:solidFill>
                  <a:srgbClr val="FFFFFF"/>
                </a:solidFill>
                <a:latin typeface="+mn-lt"/>
              </a:rPr>
              <a:t> and </a:t>
            </a:r>
            <a:r>
              <a:rPr lang="fr-FR" altLang="fr-FR" sz="3600" b="1" dirty="0" err="1">
                <a:solidFill>
                  <a:srgbClr val="FFFFFF"/>
                </a:solidFill>
                <a:latin typeface="+mn-lt"/>
              </a:rPr>
              <a:t>perfectly</a:t>
            </a:r>
            <a:r>
              <a:rPr lang="fr-FR" altLang="fr-FR" sz="3600" b="1" dirty="0">
                <a:solidFill>
                  <a:srgbClr val="FFFFFF"/>
                </a:solidFill>
                <a:latin typeface="+mn-lt"/>
              </a:rPr>
              <a:t> effective in </a:t>
            </a:r>
            <a:r>
              <a:rPr lang="fr-FR" altLang="fr-FR" sz="3600" b="1" dirty="0" err="1">
                <a:solidFill>
                  <a:srgbClr val="FFFFFF"/>
                </a:solidFill>
                <a:latin typeface="+mn-lt"/>
              </a:rPr>
              <a:t>most</a:t>
            </a:r>
            <a:r>
              <a:rPr lang="fr-FR" altLang="fr-FR" sz="3600" b="1" dirty="0">
                <a:solidFill>
                  <a:srgbClr val="FFFFFF"/>
                </a:solidFill>
                <a:latin typeface="+mn-lt"/>
              </a:rPr>
              <a:t> cases</a:t>
            </a:r>
            <a:r>
              <a:rPr lang="fr-FR" altLang="fr-FR" sz="2800" b="1" dirty="0">
                <a:solidFill>
                  <a:srgbClr val="FFFFFF"/>
                </a:solidFill>
                <a:latin typeface="Comic Sans MS" panose="030F0702030302020204" pitchFamily="66" charset="0"/>
              </a:rPr>
              <a:t>.</a:t>
            </a:r>
            <a:br>
              <a:rPr lang="fr-FR" sz="2800" dirty="0">
                <a:solidFill>
                  <a:srgbClr val="FFFFFF"/>
                </a:solidFill>
              </a:rPr>
            </a:br>
            <a:br>
              <a:rPr lang="fr-FR" altLang="fr-FR" sz="2800" dirty="0">
                <a:solidFill>
                  <a:srgbClr val="FFFFFF"/>
                </a:solidFill>
                <a:latin typeface="Comic Sans MS" panose="030F0702030302020204" pitchFamily="66" charset="0"/>
              </a:rPr>
            </a:br>
            <a:endParaRPr lang="fr-FR" sz="2800" dirty="0">
              <a:solidFill>
                <a:srgbClr val="FFFFFF"/>
              </a:solidFill>
            </a:endParaRPr>
          </a:p>
        </p:txBody>
      </p:sp>
      <p:pic>
        <p:nvPicPr>
          <p:cNvPr id="4" name="Image 1">
            <a:extLst>
              <a:ext uri="{FF2B5EF4-FFF2-40B4-BE49-F238E27FC236}">
                <a16:creationId xmlns:a16="http://schemas.microsoft.com/office/drawing/2014/main" id="{F89C8686-7837-4C4B-873A-BB454BE65071}"/>
              </a:ext>
            </a:extLst>
          </p:cNvPr>
          <p:cNvPicPr>
            <a:picLocks noChangeAspect="1"/>
          </p:cNvPicPr>
          <p:nvPr/>
        </p:nvPicPr>
        <p:blipFill rotWithShape="1">
          <a:blip r:embed="rId2">
            <a:extLst>
              <a:ext uri="{28A0092B-C50C-407E-A947-70E740481C1C}">
                <a14:useLocalDpi xmlns:a14="http://schemas.microsoft.com/office/drawing/2010/main" val="0"/>
              </a:ext>
            </a:extLst>
          </a:blip>
          <a:srcRect r="3" b="268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35ACB38A-D5B7-48C6-8D74-71187CF38A9F}"/>
              </a:ext>
            </a:extLst>
          </p:cNvPr>
          <p:cNvSpPr>
            <a:spLocks noGrp="1"/>
          </p:cNvSpPr>
          <p:nvPr>
            <p:ph idx="1"/>
          </p:nvPr>
        </p:nvSpPr>
        <p:spPr>
          <a:xfrm>
            <a:off x="8029319" y="917725"/>
            <a:ext cx="3424739" cy="4852362"/>
          </a:xfrm>
        </p:spPr>
        <p:txBody>
          <a:bodyPr anchor="ctr">
            <a:normAutofit fontScale="92500" lnSpcReduction="10000"/>
          </a:bodyPr>
          <a:lstStyle/>
          <a:p>
            <a:pPr marL="0" indent="0">
              <a:buNone/>
            </a:pPr>
            <a:r>
              <a:rPr lang="fr-FR" altLang="fr-FR" b="1" dirty="0" err="1">
                <a:solidFill>
                  <a:srgbClr val="FFFFFF"/>
                </a:solidFill>
              </a:rPr>
              <a:t>Complexistic</a:t>
            </a:r>
            <a:r>
              <a:rPr lang="fr-FR" altLang="fr-FR" b="1" dirty="0">
                <a:solidFill>
                  <a:srgbClr val="FFFFFF"/>
                </a:solidFill>
              </a:rPr>
              <a:t> </a:t>
            </a:r>
            <a:r>
              <a:rPr lang="fr-FR" altLang="fr-FR" b="1" dirty="0" err="1">
                <a:solidFill>
                  <a:srgbClr val="FFFFFF"/>
                </a:solidFill>
              </a:rPr>
              <a:t>homeopathy</a:t>
            </a:r>
            <a:r>
              <a:rPr lang="fr-FR" altLang="fr-FR" b="1" dirty="0">
                <a:solidFill>
                  <a:srgbClr val="FFFFFF"/>
                </a:solidFill>
              </a:rPr>
              <a:t> </a:t>
            </a:r>
            <a:r>
              <a:rPr lang="fr-FR" altLang="fr-FR" b="1" dirty="0" err="1">
                <a:solidFill>
                  <a:srgbClr val="FFFFFF"/>
                </a:solidFill>
              </a:rPr>
              <a:t>is</a:t>
            </a:r>
            <a:r>
              <a:rPr lang="fr-FR" altLang="fr-FR" b="1" dirty="0">
                <a:solidFill>
                  <a:srgbClr val="FFFFFF"/>
                </a:solidFill>
              </a:rPr>
              <a:t> a </a:t>
            </a:r>
            <a:r>
              <a:rPr lang="fr-FR" altLang="fr-FR" b="1" dirty="0" err="1">
                <a:solidFill>
                  <a:srgbClr val="FFFFFF"/>
                </a:solidFill>
              </a:rPr>
              <a:t>method</a:t>
            </a:r>
            <a:r>
              <a:rPr lang="fr-FR" altLang="fr-FR" b="1" dirty="0">
                <a:solidFill>
                  <a:srgbClr val="FFFFFF"/>
                </a:solidFill>
              </a:rPr>
              <a:t> </a:t>
            </a:r>
            <a:r>
              <a:rPr lang="fr-FR" altLang="fr-FR" b="1" dirty="0" err="1">
                <a:solidFill>
                  <a:srgbClr val="FFFFFF"/>
                </a:solidFill>
              </a:rPr>
              <a:t>that</a:t>
            </a:r>
            <a:r>
              <a:rPr lang="fr-FR" altLang="fr-FR" b="1" dirty="0">
                <a:solidFill>
                  <a:srgbClr val="FFFFFF"/>
                </a:solidFill>
              </a:rPr>
              <a:t> simplifies </a:t>
            </a:r>
            <a:r>
              <a:rPr lang="fr-FR" altLang="fr-FR" b="1" dirty="0" err="1">
                <a:solidFill>
                  <a:srgbClr val="FFFFFF"/>
                </a:solidFill>
              </a:rPr>
              <a:t>Hahnemanian</a:t>
            </a:r>
            <a:r>
              <a:rPr lang="fr-FR" altLang="fr-FR" b="1" dirty="0">
                <a:solidFill>
                  <a:srgbClr val="FFFFFF"/>
                </a:solidFill>
              </a:rPr>
              <a:t> practice : </a:t>
            </a:r>
          </a:p>
          <a:p>
            <a:pPr marL="0" indent="0">
              <a:buNone/>
            </a:pPr>
            <a:r>
              <a:rPr lang="fr-FR" altLang="fr-FR" dirty="0">
                <a:solidFill>
                  <a:srgbClr val="FFFFFF"/>
                </a:solidFill>
              </a:rPr>
              <a:t>- </a:t>
            </a:r>
            <a:r>
              <a:rPr lang="fr-FR" altLang="fr-FR" dirty="0" err="1">
                <a:solidFill>
                  <a:srgbClr val="FFFFFF"/>
                </a:solidFill>
              </a:rPr>
              <a:t>each</a:t>
            </a:r>
            <a:r>
              <a:rPr lang="fr-FR" altLang="fr-FR" dirty="0">
                <a:solidFill>
                  <a:srgbClr val="FFFFFF"/>
                </a:solidFill>
              </a:rPr>
              <a:t> </a:t>
            </a:r>
            <a:r>
              <a:rPr lang="fr-FR" altLang="fr-FR" dirty="0" err="1">
                <a:solidFill>
                  <a:srgbClr val="FFFFFF"/>
                </a:solidFill>
              </a:rPr>
              <a:t>complex</a:t>
            </a:r>
            <a:r>
              <a:rPr lang="fr-FR" altLang="fr-FR" dirty="0">
                <a:solidFill>
                  <a:srgbClr val="FFFFFF"/>
                </a:solidFill>
              </a:rPr>
              <a:t> </a:t>
            </a:r>
            <a:r>
              <a:rPr lang="fr-FR" altLang="fr-FR" dirty="0" err="1">
                <a:solidFill>
                  <a:srgbClr val="FFFFFF"/>
                </a:solidFill>
              </a:rPr>
              <a:t>containing</a:t>
            </a:r>
            <a:r>
              <a:rPr lang="fr-FR" altLang="fr-FR" dirty="0">
                <a:solidFill>
                  <a:srgbClr val="FFFFFF"/>
                </a:solidFill>
              </a:rPr>
              <a:t> the </a:t>
            </a:r>
            <a:r>
              <a:rPr lang="fr-FR" altLang="fr-FR" dirty="0" err="1">
                <a:solidFill>
                  <a:srgbClr val="FFFFFF"/>
                </a:solidFill>
              </a:rPr>
              <a:t>remedies</a:t>
            </a:r>
            <a:r>
              <a:rPr lang="fr-FR" altLang="fr-FR" dirty="0">
                <a:solidFill>
                  <a:srgbClr val="FFFFFF"/>
                </a:solidFill>
              </a:rPr>
              <a:t> </a:t>
            </a:r>
            <a:r>
              <a:rPr lang="fr-FR" altLang="fr-FR" dirty="0" err="1">
                <a:solidFill>
                  <a:srgbClr val="FFFFFF"/>
                </a:solidFill>
              </a:rPr>
              <a:t>that</a:t>
            </a:r>
            <a:r>
              <a:rPr lang="fr-FR" altLang="fr-FR" dirty="0">
                <a:solidFill>
                  <a:srgbClr val="FFFFFF"/>
                </a:solidFill>
              </a:rPr>
              <a:t> </a:t>
            </a:r>
            <a:r>
              <a:rPr lang="fr-FR" altLang="fr-FR" dirty="0" err="1">
                <a:solidFill>
                  <a:srgbClr val="FFFFFF"/>
                </a:solidFill>
              </a:rPr>
              <a:t>may</a:t>
            </a:r>
            <a:r>
              <a:rPr lang="fr-FR" altLang="fr-FR" dirty="0">
                <a:solidFill>
                  <a:srgbClr val="FFFFFF"/>
                </a:solidFill>
              </a:rPr>
              <a:t> cover the case,</a:t>
            </a:r>
          </a:p>
          <a:p>
            <a:pPr marL="0" indent="0">
              <a:buNone/>
            </a:pPr>
            <a:r>
              <a:rPr lang="fr-FR" altLang="fr-FR" dirty="0">
                <a:solidFill>
                  <a:srgbClr val="FFFFFF"/>
                </a:solidFill>
              </a:rPr>
              <a:t> </a:t>
            </a:r>
            <a:br>
              <a:rPr lang="fr-FR" altLang="fr-FR" dirty="0">
                <a:solidFill>
                  <a:srgbClr val="FFFFFF"/>
                </a:solidFill>
              </a:rPr>
            </a:br>
            <a:r>
              <a:rPr lang="fr-FR" altLang="fr-FR" dirty="0">
                <a:solidFill>
                  <a:srgbClr val="FFFFFF"/>
                </a:solidFill>
              </a:rPr>
              <a:t>- or </a:t>
            </a:r>
            <a:r>
              <a:rPr lang="fr-FR" altLang="fr-FR" dirty="0" err="1">
                <a:solidFill>
                  <a:srgbClr val="FFFFFF"/>
                </a:solidFill>
              </a:rPr>
              <a:t>those</a:t>
            </a:r>
            <a:r>
              <a:rPr lang="fr-FR" altLang="fr-FR" dirty="0">
                <a:solidFill>
                  <a:srgbClr val="FFFFFF"/>
                </a:solidFill>
              </a:rPr>
              <a:t> </a:t>
            </a:r>
            <a:r>
              <a:rPr lang="fr-FR" altLang="fr-FR" dirty="0" err="1">
                <a:solidFill>
                  <a:srgbClr val="FFFFFF"/>
                </a:solidFill>
              </a:rPr>
              <a:t>whose</a:t>
            </a:r>
            <a:r>
              <a:rPr lang="fr-FR" altLang="fr-FR" dirty="0">
                <a:solidFill>
                  <a:srgbClr val="FFFFFF"/>
                </a:solidFill>
              </a:rPr>
              <a:t> </a:t>
            </a:r>
            <a:r>
              <a:rPr lang="fr-FR" altLang="fr-FR" dirty="0" err="1">
                <a:solidFill>
                  <a:srgbClr val="FFFFFF"/>
                </a:solidFill>
              </a:rPr>
              <a:t>synergy</a:t>
            </a:r>
            <a:r>
              <a:rPr lang="fr-FR" altLang="fr-FR" dirty="0">
                <a:solidFill>
                  <a:srgbClr val="FFFFFF"/>
                </a:solidFill>
              </a:rPr>
              <a:t> </a:t>
            </a:r>
            <a:r>
              <a:rPr lang="fr-FR" altLang="fr-FR" dirty="0" err="1">
                <a:solidFill>
                  <a:srgbClr val="FFFFFF"/>
                </a:solidFill>
              </a:rPr>
              <a:t>will</a:t>
            </a:r>
            <a:r>
              <a:rPr lang="fr-FR" altLang="fr-FR" dirty="0">
                <a:solidFill>
                  <a:srgbClr val="FFFFFF"/>
                </a:solidFill>
              </a:rPr>
              <a:t> </a:t>
            </a:r>
            <a:r>
              <a:rPr lang="fr-FR" altLang="fr-FR" dirty="0" err="1">
                <a:solidFill>
                  <a:srgbClr val="FFFFFF"/>
                </a:solidFill>
              </a:rPr>
              <a:t>enhance</a:t>
            </a:r>
            <a:r>
              <a:rPr lang="fr-FR" altLang="fr-FR" dirty="0">
                <a:solidFill>
                  <a:srgbClr val="FFFFFF"/>
                </a:solidFill>
              </a:rPr>
              <a:t> the </a:t>
            </a:r>
            <a:r>
              <a:rPr lang="fr-FR" altLang="fr-FR" dirty="0" err="1">
                <a:solidFill>
                  <a:srgbClr val="FFFFFF"/>
                </a:solidFill>
              </a:rPr>
              <a:t>therapeutic</a:t>
            </a:r>
            <a:r>
              <a:rPr lang="fr-FR" altLang="fr-FR" dirty="0">
                <a:solidFill>
                  <a:srgbClr val="FFFFFF"/>
                </a:solidFill>
              </a:rPr>
              <a:t> </a:t>
            </a:r>
            <a:r>
              <a:rPr lang="fr-FR" altLang="fr-FR" dirty="0" err="1">
                <a:solidFill>
                  <a:srgbClr val="FFFFFF"/>
                </a:solidFill>
              </a:rPr>
              <a:t>effect</a:t>
            </a:r>
            <a:r>
              <a:rPr lang="fr-FR" altLang="fr-FR" dirty="0">
                <a:solidFill>
                  <a:srgbClr val="FFFFFF"/>
                </a:solidFill>
              </a:rPr>
              <a:t>.</a:t>
            </a:r>
          </a:p>
          <a:p>
            <a:pPr>
              <a:buFontTx/>
              <a:buChar char="-"/>
            </a:pPr>
            <a:endParaRPr lang="fr-FR" altLang="fr-FR" sz="2000" dirty="0">
              <a:solidFill>
                <a:srgbClr val="FFFFFF"/>
              </a:solidFill>
              <a:latin typeface="Comic Sans MS" panose="030F0702030302020204" pitchFamily="66" charset="0"/>
            </a:endParaRPr>
          </a:p>
        </p:txBody>
      </p:sp>
    </p:spTree>
    <p:extLst>
      <p:ext uri="{BB962C8B-B14F-4D97-AF65-F5344CB8AC3E}">
        <p14:creationId xmlns:p14="http://schemas.microsoft.com/office/powerpoint/2010/main" val="1999567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BC85B1F-BB73-4436-98D1-A4F25FEE319F}"/>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altLang="fr-FR" sz="3000" b="1" kern="1200">
                <a:solidFill>
                  <a:srgbClr val="FFFFFF"/>
                </a:solidFill>
                <a:latin typeface="+mj-lt"/>
                <a:ea typeface="+mj-ea"/>
                <a:cs typeface="+mj-cs"/>
              </a:rPr>
              <a:t>In his second book « Chronic diseases", S. Hahnemann, based on the hippocratic model, proposes a classification of remedies</a:t>
            </a:r>
            <a:endParaRPr lang="en-US" sz="3000" b="1" kern="120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descr="Une image contenant texte&#10;&#10;Description générée avec un niveau de confiance très élevé">
            <a:extLst>
              <a:ext uri="{FF2B5EF4-FFF2-40B4-BE49-F238E27FC236}">
                <a16:creationId xmlns:a16="http://schemas.microsoft.com/office/drawing/2014/main" id="{201FBA8E-2635-48CD-B72A-19C7A65066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4511" y="2310836"/>
            <a:ext cx="8200264" cy="4206827"/>
          </a:xfrm>
          <a:prstGeom prst="rect">
            <a:avLst/>
          </a:prstGeom>
        </p:spPr>
      </p:pic>
    </p:spTree>
    <p:extLst>
      <p:ext uri="{BB962C8B-B14F-4D97-AF65-F5344CB8AC3E}">
        <p14:creationId xmlns:p14="http://schemas.microsoft.com/office/powerpoint/2010/main" val="3949350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2" descr="Une image contenant texte, carte&#10;&#10;Description générée avec un niveau de confiance très élevé">
            <a:extLst>
              <a:ext uri="{FF2B5EF4-FFF2-40B4-BE49-F238E27FC236}">
                <a16:creationId xmlns:a16="http://schemas.microsoft.com/office/drawing/2014/main" id="{7DD54A32-51E9-4430-BBA5-B0A482C647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5494" y="643466"/>
            <a:ext cx="8441011"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745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35F0FE0-2604-415C-8580-297D7526B05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fr-FR" sz="2200" b="1" kern="1200">
                <a:solidFill>
                  <a:srgbClr val="FFFFFF"/>
                </a:solidFill>
                <a:latin typeface="+mj-lt"/>
                <a:ea typeface="+mj-ea"/>
                <a:cs typeface="+mj-cs"/>
              </a:rPr>
              <a:t>History of a systematic approach : </a:t>
            </a:r>
            <a:br>
              <a:rPr lang="en-US" altLang="fr-FR" sz="2200" b="1" kern="1200">
                <a:solidFill>
                  <a:srgbClr val="FFFFFF"/>
                </a:solidFill>
                <a:latin typeface="+mj-lt"/>
                <a:ea typeface="+mj-ea"/>
                <a:cs typeface="+mj-cs"/>
              </a:rPr>
            </a:br>
            <a:r>
              <a:rPr lang="en-US" altLang="fr-FR" sz="2200" b="1" kern="1200">
                <a:solidFill>
                  <a:srgbClr val="FFFFFF"/>
                </a:solidFill>
                <a:latin typeface="+mj-lt"/>
                <a:ea typeface="+mj-ea"/>
                <a:cs typeface="+mj-cs"/>
              </a:rPr>
              <a:t>After the « how », the « when » ? </a:t>
            </a:r>
            <a:endParaRPr lang="en-US" sz="2200" b="1" kern="1200">
              <a:solidFill>
                <a:srgbClr val="FFFFFF"/>
              </a:solidFill>
              <a:latin typeface="+mj-lt"/>
              <a:ea typeface="+mj-ea"/>
              <a:cs typeface="+mj-cs"/>
            </a:endParaRPr>
          </a:p>
        </p:txBody>
      </p:sp>
      <p:pic>
        <p:nvPicPr>
          <p:cNvPr id="5" name="Image 1" descr="Une image contenant capture d’écran&#10;&#10;Description générée avec un niveau de confiance très élevé">
            <a:extLst>
              <a:ext uri="{FF2B5EF4-FFF2-40B4-BE49-F238E27FC236}">
                <a16:creationId xmlns:a16="http://schemas.microsoft.com/office/drawing/2014/main" id="{26F67B93-7F2B-4BC5-9349-3B321CB00DC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0" y="1495477"/>
            <a:ext cx="7188199" cy="38636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15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B43C7-2BB3-496F-A3C9-276F3AB593B6}"/>
              </a:ext>
            </a:extLst>
          </p:cNvPr>
          <p:cNvSpPr>
            <a:spLocks noGrp="1"/>
          </p:cNvSpPr>
          <p:nvPr>
            <p:ph type="title"/>
          </p:nvPr>
        </p:nvSpPr>
        <p:spPr/>
        <p:txBody>
          <a:bodyPr/>
          <a:lstStyle/>
          <a:p>
            <a:pPr algn="ctr"/>
            <a:r>
              <a:rPr lang="en-US" altLang="fr-FR" b="1" dirty="0">
                <a:latin typeface="+mn-lt"/>
              </a:rPr>
              <a:t>History of a systematic approach : </a:t>
            </a:r>
            <a:br>
              <a:rPr lang="fr-CH" altLang="fr-FR" sz="5400" b="1" dirty="0">
                <a:latin typeface="+mn-lt"/>
              </a:rPr>
            </a:br>
            <a:r>
              <a:rPr lang="fr-CH" altLang="fr-FR" sz="4000" b="1" dirty="0" err="1">
                <a:latin typeface="+mn-lt"/>
              </a:rPr>
              <a:t>After</a:t>
            </a:r>
            <a:r>
              <a:rPr lang="fr-CH" altLang="fr-FR" sz="4000" b="1" dirty="0">
                <a:latin typeface="+mn-lt"/>
              </a:rPr>
              <a:t> the « how », the « </a:t>
            </a:r>
            <a:r>
              <a:rPr lang="fr-CH" altLang="fr-FR" sz="4000" b="1" dirty="0" err="1">
                <a:latin typeface="+mn-lt"/>
              </a:rPr>
              <a:t>when</a:t>
            </a:r>
            <a:r>
              <a:rPr lang="fr-CH" altLang="fr-FR" sz="4000" b="1" dirty="0">
                <a:latin typeface="+mn-lt"/>
              </a:rPr>
              <a:t> » ? </a:t>
            </a:r>
            <a:endParaRPr lang="fr-FR" b="1" dirty="0">
              <a:latin typeface="+mn-lt"/>
            </a:endParaRPr>
          </a:p>
        </p:txBody>
      </p:sp>
      <p:sp>
        <p:nvSpPr>
          <p:cNvPr id="3" name="Espace réservé du contenu 2">
            <a:extLst>
              <a:ext uri="{FF2B5EF4-FFF2-40B4-BE49-F238E27FC236}">
                <a16:creationId xmlns:a16="http://schemas.microsoft.com/office/drawing/2014/main" id="{F5EBC47A-B5E7-4D78-A13F-FDF140F69F49}"/>
              </a:ext>
            </a:extLst>
          </p:cNvPr>
          <p:cNvSpPr>
            <a:spLocks noGrp="1"/>
          </p:cNvSpPr>
          <p:nvPr>
            <p:ph idx="1"/>
          </p:nvPr>
        </p:nvSpPr>
        <p:spPr/>
        <p:txBody>
          <a:bodyPr>
            <a:normAutofit/>
          </a:bodyPr>
          <a:lstStyle/>
          <a:p>
            <a:pPr marL="0" indent="0" algn="ctr">
              <a:lnSpc>
                <a:spcPct val="80000"/>
              </a:lnSpc>
              <a:buNone/>
            </a:pPr>
            <a:r>
              <a:rPr lang="en-US" altLang="fr-FR" b="1" dirty="0"/>
              <a:t>We also use two calculated parameters: </a:t>
            </a:r>
          </a:p>
          <a:p>
            <a:pPr marL="0" indent="0" algn="just">
              <a:lnSpc>
                <a:spcPct val="80000"/>
              </a:lnSpc>
              <a:buNone/>
            </a:pPr>
            <a:endParaRPr lang="fr-FR" altLang="fr-FR" dirty="0"/>
          </a:p>
          <a:p>
            <a:pPr marL="0" indent="0" algn="just">
              <a:lnSpc>
                <a:spcPct val="80000"/>
              </a:lnSpc>
              <a:buNone/>
            </a:pPr>
            <a:r>
              <a:rPr lang="fr-FR" altLang="fr-FR" dirty="0"/>
              <a:t>* </a:t>
            </a:r>
            <a:r>
              <a:rPr lang="en-US" altLang="fr-FR" dirty="0"/>
              <a:t>A “</a:t>
            </a:r>
            <a:r>
              <a:rPr lang="en-US" altLang="ja-JP" b="1" dirty="0">
                <a:solidFill>
                  <a:srgbClr val="C00000"/>
                </a:solidFill>
              </a:rPr>
              <a:t>Coefficient of homeostasis</a:t>
            </a:r>
            <a:r>
              <a:rPr lang="en-US" altLang="ja-JP" dirty="0"/>
              <a:t>" sum of the observed abnormalities, in % of the maximal theoretical abnormality) which serves for estimating the instability of the internal regulations, thus risk growing of passage from a pathologic phase to the next one.</a:t>
            </a:r>
          </a:p>
          <a:p>
            <a:pPr marL="0" indent="0" algn="just">
              <a:lnSpc>
                <a:spcPct val="80000"/>
              </a:lnSpc>
              <a:buNone/>
            </a:pPr>
            <a:endParaRPr lang="fr-FR" altLang="fr-FR" dirty="0"/>
          </a:p>
          <a:p>
            <a:pPr marL="0" indent="0" algn="just">
              <a:lnSpc>
                <a:spcPct val="80000"/>
              </a:lnSpc>
              <a:buNone/>
            </a:pPr>
            <a:r>
              <a:rPr lang="fr-FR" altLang="fr-FR" dirty="0"/>
              <a:t>* </a:t>
            </a:r>
            <a:r>
              <a:rPr lang="en-US" altLang="fr-FR" dirty="0"/>
              <a:t>A “</a:t>
            </a:r>
            <a:r>
              <a:rPr lang="en-US" altLang="ja-JP" b="1" dirty="0">
                <a:solidFill>
                  <a:srgbClr val="C00000"/>
                </a:solidFill>
              </a:rPr>
              <a:t>Vascular Coefficient of suffering</a:t>
            </a:r>
            <a:r>
              <a:rPr lang="en-US" altLang="ja-JP" dirty="0"/>
              <a:t>" which integrates the various parameters facilitating of the arteriosclerosis and indicate any exceeding speed in the degradation of the vascular bed.</a:t>
            </a:r>
          </a:p>
          <a:p>
            <a:endParaRPr lang="fr-FR" dirty="0"/>
          </a:p>
        </p:txBody>
      </p:sp>
    </p:spTree>
    <p:extLst>
      <p:ext uri="{BB962C8B-B14F-4D97-AF65-F5344CB8AC3E}">
        <p14:creationId xmlns:p14="http://schemas.microsoft.com/office/powerpoint/2010/main" val="2517375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25060B4-D151-48FC-AE29-F11B4973AA60}"/>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altLang="fr-FR" sz="3000" b="1" kern="1200">
                <a:solidFill>
                  <a:srgbClr val="FFFFFF"/>
                </a:solidFill>
                <a:latin typeface="+mj-lt"/>
                <a:ea typeface="+mj-ea"/>
                <a:cs typeface="+mj-cs"/>
              </a:rPr>
              <a:t>History of a systematic approach : </a:t>
            </a:r>
            <a:br>
              <a:rPr lang="en-US" altLang="fr-FR" sz="3000" b="1" kern="1200">
                <a:solidFill>
                  <a:srgbClr val="FFFFFF"/>
                </a:solidFill>
                <a:latin typeface="+mj-lt"/>
                <a:ea typeface="+mj-ea"/>
                <a:cs typeface="+mj-cs"/>
              </a:rPr>
            </a:br>
            <a:r>
              <a:rPr lang="en-US" altLang="fr-FR" sz="3000" b="1" kern="1200">
                <a:solidFill>
                  <a:srgbClr val="FFFFFF"/>
                </a:solidFill>
                <a:latin typeface="+mj-lt"/>
                <a:ea typeface="+mj-ea"/>
                <a:cs typeface="+mj-cs"/>
              </a:rPr>
              <a:t>After the « how », the « when » ? </a:t>
            </a:r>
            <a:endParaRPr lang="en-US" sz="3000" kern="120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Image 6" descr="Une image contenant capture d’écran&#10;&#10;Description générée avec un niveau de confiance très élevé">
            <a:extLst>
              <a:ext uri="{FF2B5EF4-FFF2-40B4-BE49-F238E27FC236}">
                <a16:creationId xmlns:a16="http://schemas.microsoft.com/office/drawing/2014/main" id="{71660F40-A939-47FC-96F9-13A0E867309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9358" y="2509911"/>
            <a:ext cx="9518185" cy="3997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25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E08D2532-DC91-4EFB-ACAE-78CB6E717B7A}"/>
              </a:ext>
            </a:extLst>
          </p:cNvPr>
          <p:cNvSpPr>
            <a:spLocks noGrp="1"/>
          </p:cNvSpPr>
          <p:nvPr>
            <p:ph type="title"/>
          </p:nvPr>
        </p:nvSpPr>
        <p:spPr>
          <a:xfrm>
            <a:off x="774700" y="762000"/>
            <a:ext cx="3759200" cy="3340100"/>
          </a:xfrm>
        </p:spPr>
        <p:txBody>
          <a:bodyPr>
            <a:normAutofit/>
          </a:bodyPr>
          <a:lstStyle/>
          <a:p>
            <a:pPr algn="ctr"/>
            <a:r>
              <a:rPr lang="fr-CH" altLang="fr-FR" dirty="0">
                <a:solidFill>
                  <a:srgbClr val="FFFFFF"/>
                </a:solidFill>
                <a:latin typeface="+mn-lt"/>
              </a:rPr>
              <a:t>A </a:t>
            </a:r>
            <a:r>
              <a:rPr lang="fr-CH" altLang="fr-FR" dirty="0" err="1">
                <a:solidFill>
                  <a:srgbClr val="FFFFFF"/>
                </a:solidFill>
                <a:latin typeface="+mn-lt"/>
              </a:rPr>
              <a:t>systemic</a:t>
            </a:r>
            <a:r>
              <a:rPr lang="fr-CH" altLang="fr-FR" dirty="0">
                <a:solidFill>
                  <a:srgbClr val="FFFFFF"/>
                </a:solidFill>
                <a:latin typeface="+mn-lt"/>
              </a:rPr>
              <a:t> </a:t>
            </a:r>
            <a:r>
              <a:rPr lang="fr-CH" altLang="fr-FR" dirty="0" err="1">
                <a:solidFill>
                  <a:srgbClr val="FFFFFF"/>
                </a:solidFill>
                <a:latin typeface="+mn-lt"/>
              </a:rPr>
              <a:t>approach</a:t>
            </a:r>
            <a:r>
              <a:rPr lang="fr-CH" altLang="fr-FR" dirty="0">
                <a:solidFill>
                  <a:srgbClr val="FFFFFF"/>
                </a:solidFill>
                <a:latin typeface="+mn-lt"/>
              </a:rPr>
              <a:t> in </a:t>
            </a:r>
            <a:r>
              <a:rPr lang="fr-CH" altLang="fr-FR" dirty="0" err="1">
                <a:solidFill>
                  <a:srgbClr val="FFFFFF"/>
                </a:solidFill>
                <a:latin typeface="+mn-lt"/>
              </a:rPr>
              <a:t>medicine</a:t>
            </a:r>
            <a:r>
              <a:rPr lang="fr-CH" altLang="fr-FR" dirty="0">
                <a:solidFill>
                  <a:srgbClr val="FFFFFF"/>
                </a:solidFill>
                <a:latin typeface="+mn-lt"/>
              </a:rPr>
              <a:t>,</a:t>
            </a:r>
            <a:br>
              <a:rPr lang="fr-CH" altLang="fr-FR" dirty="0">
                <a:solidFill>
                  <a:srgbClr val="FFFFFF"/>
                </a:solidFill>
                <a:latin typeface="+mn-lt"/>
              </a:rPr>
            </a:br>
            <a:r>
              <a:rPr lang="fr-FR" altLang="fr-FR" dirty="0" err="1">
                <a:solidFill>
                  <a:srgbClr val="FFFFFF"/>
                </a:solidFill>
                <a:latin typeface="+mn-lt"/>
              </a:rPr>
              <a:t>biology</a:t>
            </a:r>
            <a:r>
              <a:rPr lang="fr-FR" altLang="fr-FR" dirty="0">
                <a:solidFill>
                  <a:srgbClr val="FFFFFF"/>
                </a:solidFill>
                <a:latin typeface="+mn-lt"/>
              </a:rPr>
              <a:t> </a:t>
            </a:r>
            <a:r>
              <a:rPr lang="fr-FR" altLang="fr-FR" b="1" dirty="0">
                <a:solidFill>
                  <a:srgbClr val="FFFFFF"/>
                </a:solidFill>
                <a:latin typeface="+mn-lt"/>
              </a:rPr>
              <a:t>and </a:t>
            </a:r>
            <a:r>
              <a:rPr lang="fr-FR" altLang="fr-FR" b="1" dirty="0" err="1">
                <a:solidFill>
                  <a:srgbClr val="FFFFFF"/>
                </a:solidFill>
                <a:latin typeface="+mn-lt"/>
              </a:rPr>
              <a:t>therapy</a:t>
            </a:r>
            <a:r>
              <a:rPr lang="fr-FR" altLang="fr-FR" b="1" dirty="0">
                <a:solidFill>
                  <a:srgbClr val="FFFFFF"/>
                </a:solidFill>
                <a:latin typeface="+mn-lt"/>
              </a:rPr>
              <a:t> </a:t>
            </a:r>
            <a:r>
              <a:rPr lang="fr-FR" altLang="fr-FR" dirty="0">
                <a:solidFill>
                  <a:srgbClr val="FFFFFF"/>
                </a:solidFill>
                <a:latin typeface="+mn-lt"/>
              </a:rPr>
              <a:t>! (1) </a:t>
            </a:r>
            <a:endParaRPr lang="fr-FR" dirty="0">
              <a:solidFill>
                <a:srgbClr val="FFFFFF"/>
              </a:solidFill>
              <a:latin typeface="+mn-lt"/>
            </a:endParaRPr>
          </a:p>
        </p:txBody>
      </p:sp>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4" descr="Les plantes 2">
            <a:extLst>
              <a:ext uri="{FF2B5EF4-FFF2-40B4-BE49-F238E27FC236}">
                <a16:creationId xmlns:a16="http://schemas.microsoft.com/office/drawing/2014/main" id="{0CF00571-3CA2-4065-88D8-3DB58D7E4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2705000"/>
            <a:ext cx="1905004" cy="14488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Espace réservé du contenu 2">
            <a:extLst>
              <a:ext uri="{FF2B5EF4-FFF2-40B4-BE49-F238E27FC236}">
                <a16:creationId xmlns:a16="http://schemas.microsoft.com/office/drawing/2014/main" id="{C8792910-D7EB-41D2-9D84-52E1B98CCDE9}"/>
              </a:ext>
            </a:extLst>
          </p:cNvPr>
          <p:cNvSpPr>
            <a:spLocks noGrp="1"/>
          </p:cNvSpPr>
          <p:nvPr>
            <p:ph idx="1"/>
          </p:nvPr>
        </p:nvSpPr>
        <p:spPr>
          <a:xfrm>
            <a:off x="7658103" y="795548"/>
            <a:ext cx="3759198" cy="5275603"/>
          </a:xfrm>
        </p:spPr>
        <p:txBody>
          <a:bodyPr anchor="ctr">
            <a:normAutofit lnSpcReduction="10000"/>
          </a:bodyPr>
          <a:lstStyle/>
          <a:p>
            <a:pPr marL="0" indent="0">
              <a:buNone/>
            </a:pPr>
            <a:r>
              <a:rPr lang="en-US" altLang="fr-FR" dirty="0"/>
              <a:t>Besides, it is possible to realize databases of the profiles of action of every remedy on the parameters of the BNS, chosen as landmarks.</a:t>
            </a:r>
          </a:p>
          <a:p>
            <a:pPr marL="0" indent="0">
              <a:buNone/>
            </a:pPr>
            <a:endParaRPr lang="en-US" altLang="fr-FR" dirty="0"/>
          </a:p>
          <a:p>
            <a:pPr marL="0" indent="0">
              <a:buNone/>
            </a:pPr>
            <a:r>
              <a:rPr lang="en-US" altLang="fr-FR" dirty="0"/>
              <a:t>Profile 1 + (6 weeks of the remedy to be tested) = profile 2 Biological effects of this remedy = Profile 2 – Profile 1 </a:t>
            </a:r>
            <a:endParaRPr lang="fr-FR" altLang="fr-FR" dirty="0"/>
          </a:p>
          <a:p>
            <a:endParaRPr lang="fr-FR" sz="2000" dirty="0"/>
          </a:p>
        </p:txBody>
      </p:sp>
    </p:spTree>
    <p:extLst>
      <p:ext uri="{BB962C8B-B14F-4D97-AF65-F5344CB8AC3E}">
        <p14:creationId xmlns:p14="http://schemas.microsoft.com/office/powerpoint/2010/main" val="1088467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9D4023-8447-4938-B591-9789345DCCA9}"/>
              </a:ext>
            </a:extLst>
          </p:cNvPr>
          <p:cNvSpPr>
            <a:spLocks noGrp="1"/>
          </p:cNvSpPr>
          <p:nvPr>
            <p:ph type="title"/>
          </p:nvPr>
        </p:nvSpPr>
        <p:spPr/>
        <p:txBody>
          <a:bodyPr/>
          <a:lstStyle/>
          <a:p>
            <a:pPr algn="ctr"/>
            <a:r>
              <a:rPr lang="fr-CH" altLang="fr-FR" dirty="0">
                <a:latin typeface="+mn-lt"/>
              </a:rPr>
              <a:t>A </a:t>
            </a:r>
            <a:r>
              <a:rPr lang="fr-CH" altLang="fr-FR" dirty="0" err="1">
                <a:latin typeface="+mn-lt"/>
              </a:rPr>
              <a:t>systemic</a:t>
            </a:r>
            <a:r>
              <a:rPr lang="fr-CH" altLang="fr-FR" dirty="0">
                <a:latin typeface="+mn-lt"/>
              </a:rPr>
              <a:t> </a:t>
            </a:r>
            <a:r>
              <a:rPr lang="fr-CH" altLang="fr-FR" dirty="0" err="1">
                <a:latin typeface="+mn-lt"/>
              </a:rPr>
              <a:t>approach</a:t>
            </a:r>
            <a:r>
              <a:rPr lang="fr-CH" altLang="fr-FR" dirty="0">
                <a:latin typeface="+mn-lt"/>
              </a:rPr>
              <a:t> in </a:t>
            </a:r>
            <a:r>
              <a:rPr lang="fr-CH" altLang="fr-FR" dirty="0" err="1">
                <a:latin typeface="+mn-lt"/>
              </a:rPr>
              <a:t>medicine</a:t>
            </a:r>
            <a:r>
              <a:rPr lang="fr-CH" altLang="fr-FR" dirty="0">
                <a:latin typeface="+mn-lt"/>
              </a:rPr>
              <a:t>, </a:t>
            </a:r>
            <a:br>
              <a:rPr lang="fr-CH" altLang="fr-FR" dirty="0">
                <a:latin typeface="+mn-lt"/>
              </a:rPr>
            </a:br>
            <a:r>
              <a:rPr lang="fr-FR" altLang="fr-FR" dirty="0" err="1">
                <a:latin typeface="+mn-lt"/>
              </a:rPr>
              <a:t>biology</a:t>
            </a:r>
            <a:r>
              <a:rPr lang="fr-FR" altLang="fr-FR" dirty="0">
                <a:latin typeface="+mn-lt"/>
              </a:rPr>
              <a:t> </a:t>
            </a:r>
            <a:r>
              <a:rPr lang="fr-FR" altLang="fr-FR" b="1" dirty="0">
                <a:latin typeface="+mn-lt"/>
              </a:rPr>
              <a:t>and </a:t>
            </a:r>
            <a:r>
              <a:rPr lang="fr-FR" altLang="fr-FR" b="1" dirty="0" err="1">
                <a:latin typeface="+mn-lt"/>
              </a:rPr>
              <a:t>therapy</a:t>
            </a:r>
            <a:r>
              <a:rPr lang="fr-FR" altLang="fr-FR" b="1" dirty="0">
                <a:latin typeface="+mn-lt"/>
              </a:rPr>
              <a:t> </a:t>
            </a:r>
            <a:r>
              <a:rPr lang="fr-FR" altLang="fr-FR" dirty="0">
                <a:latin typeface="+mn-lt"/>
              </a:rPr>
              <a:t>(2)</a:t>
            </a:r>
            <a:endParaRPr lang="fr-FR" dirty="0">
              <a:latin typeface="+mn-lt"/>
            </a:endParaRPr>
          </a:p>
        </p:txBody>
      </p:sp>
      <p:sp>
        <p:nvSpPr>
          <p:cNvPr id="3" name="Espace réservé du contenu 2">
            <a:extLst>
              <a:ext uri="{FF2B5EF4-FFF2-40B4-BE49-F238E27FC236}">
                <a16:creationId xmlns:a16="http://schemas.microsoft.com/office/drawing/2014/main" id="{34CEECC9-D7C0-4579-A8C2-9B9A791A6307}"/>
              </a:ext>
            </a:extLst>
          </p:cNvPr>
          <p:cNvSpPr>
            <a:spLocks noGrp="1"/>
          </p:cNvSpPr>
          <p:nvPr>
            <p:ph idx="1"/>
          </p:nvPr>
        </p:nvSpPr>
        <p:spPr/>
        <p:txBody>
          <a:bodyPr>
            <a:normAutofit lnSpcReduction="10000"/>
          </a:bodyPr>
          <a:lstStyle/>
          <a:p>
            <a:pPr marL="0" indent="0" algn="just">
              <a:buNone/>
            </a:pPr>
            <a:endParaRPr lang="en-US" altLang="fr-FR" sz="3200" dirty="0"/>
          </a:p>
          <a:p>
            <a:pPr marL="0" indent="0" algn="just">
              <a:buNone/>
            </a:pPr>
            <a:r>
              <a:rPr lang="en-US" altLang="fr-FR" sz="3200" dirty="0"/>
              <a:t>Every new patient has his tests done and a remedy is proposed, the calculation being made according to the </a:t>
            </a:r>
            <a:r>
              <a:rPr lang="en-US" altLang="fr-FR" sz="3200" b="1" dirty="0"/>
              <a:t>method of the traits</a:t>
            </a:r>
            <a:r>
              <a:rPr lang="en-US" altLang="fr-FR" sz="3200" dirty="0"/>
              <a:t>, between the biological profile of the patient and those of the profiles of action of remedies susceptible to be used.</a:t>
            </a:r>
            <a:endParaRPr lang="fr-FR" altLang="fr-FR" sz="3200" dirty="0"/>
          </a:p>
          <a:p>
            <a:pPr marL="0" indent="0" algn="just">
              <a:buNone/>
            </a:pPr>
            <a:endParaRPr lang="fr-FR" altLang="fr-FR" sz="3200" dirty="0"/>
          </a:p>
          <a:p>
            <a:pPr marL="0" indent="0" algn="just">
              <a:buNone/>
            </a:pPr>
            <a:r>
              <a:rPr lang="en-US" altLang="fr-FR" sz="3200" dirty="0">
                <a:solidFill>
                  <a:srgbClr val="C00000"/>
                </a:solidFill>
              </a:rPr>
              <a:t>Our </a:t>
            </a:r>
            <a:r>
              <a:rPr lang="en-US" altLang="fr-FR" sz="3200" b="1" dirty="0">
                <a:solidFill>
                  <a:srgbClr val="C00000"/>
                </a:solidFill>
              </a:rPr>
              <a:t>second postulate </a:t>
            </a:r>
            <a:r>
              <a:rPr lang="en-US" altLang="fr-FR" sz="3200" dirty="0">
                <a:solidFill>
                  <a:srgbClr val="C00000"/>
                </a:solidFill>
              </a:rPr>
              <a:t>is therapeutic: if we manage to normalize his profile, the patient will feel better</a:t>
            </a:r>
            <a:endParaRPr lang="fr-FR" sz="3200" dirty="0">
              <a:solidFill>
                <a:srgbClr val="C00000"/>
              </a:solidFill>
            </a:endParaRPr>
          </a:p>
        </p:txBody>
      </p:sp>
    </p:spTree>
    <p:extLst>
      <p:ext uri="{BB962C8B-B14F-4D97-AF65-F5344CB8AC3E}">
        <p14:creationId xmlns:p14="http://schemas.microsoft.com/office/powerpoint/2010/main" val="1488212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FBFD6F-28AE-4F34-9BD8-71214D3322AD}"/>
              </a:ext>
            </a:extLst>
          </p:cNvPr>
          <p:cNvSpPr>
            <a:spLocks noGrp="1"/>
          </p:cNvSpPr>
          <p:nvPr>
            <p:ph type="title"/>
          </p:nvPr>
        </p:nvSpPr>
        <p:spPr/>
        <p:txBody>
          <a:bodyPr/>
          <a:lstStyle/>
          <a:p>
            <a:pPr algn="ctr"/>
            <a:r>
              <a:rPr lang="fr-CH" altLang="fr-FR" dirty="0"/>
              <a:t>A </a:t>
            </a:r>
            <a:r>
              <a:rPr lang="fr-CH" altLang="fr-FR" dirty="0" err="1"/>
              <a:t>systemic</a:t>
            </a:r>
            <a:r>
              <a:rPr lang="fr-CH" altLang="fr-FR" dirty="0"/>
              <a:t> </a:t>
            </a:r>
            <a:r>
              <a:rPr lang="fr-CH" altLang="fr-FR" dirty="0" err="1"/>
              <a:t>approach</a:t>
            </a:r>
            <a:r>
              <a:rPr lang="fr-CH" altLang="fr-FR" dirty="0"/>
              <a:t> in </a:t>
            </a:r>
            <a:r>
              <a:rPr lang="fr-CH" altLang="fr-FR" dirty="0" err="1"/>
              <a:t>medicine</a:t>
            </a:r>
            <a:r>
              <a:rPr lang="fr-CH" altLang="fr-FR" dirty="0"/>
              <a:t>, </a:t>
            </a:r>
            <a:br>
              <a:rPr lang="fr-CH" altLang="fr-FR" dirty="0"/>
            </a:br>
            <a:r>
              <a:rPr lang="fr-FR" altLang="fr-FR" dirty="0" err="1"/>
              <a:t>biology</a:t>
            </a:r>
            <a:r>
              <a:rPr lang="fr-FR" altLang="fr-FR" dirty="0"/>
              <a:t> </a:t>
            </a:r>
            <a:r>
              <a:rPr lang="fr-FR" altLang="fr-FR" b="1" dirty="0"/>
              <a:t>and </a:t>
            </a:r>
            <a:r>
              <a:rPr lang="fr-FR" altLang="fr-FR" b="1" dirty="0" err="1"/>
              <a:t>therapy</a:t>
            </a:r>
            <a:r>
              <a:rPr lang="fr-FR" altLang="fr-FR" b="1" dirty="0"/>
              <a:t> </a:t>
            </a:r>
            <a:r>
              <a:rPr lang="fr-FR" altLang="fr-FR" dirty="0"/>
              <a:t>(3)</a:t>
            </a:r>
            <a:endParaRPr lang="fr-FR" dirty="0"/>
          </a:p>
        </p:txBody>
      </p:sp>
      <p:sp>
        <p:nvSpPr>
          <p:cNvPr id="3" name="Espace réservé du contenu 2">
            <a:extLst>
              <a:ext uri="{FF2B5EF4-FFF2-40B4-BE49-F238E27FC236}">
                <a16:creationId xmlns:a16="http://schemas.microsoft.com/office/drawing/2014/main" id="{14259657-573B-425F-A0CC-09BF97D88F27}"/>
              </a:ext>
            </a:extLst>
          </p:cNvPr>
          <p:cNvSpPr>
            <a:spLocks noGrp="1"/>
          </p:cNvSpPr>
          <p:nvPr>
            <p:ph idx="1"/>
          </p:nvPr>
        </p:nvSpPr>
        <p:spPr/>
        <p:txBody>
          <a:bodyPr/>
          <a:lstStyle/>
          <a:p>
            <a:pPr marL="0" indent="0" algn="just">
              <a:buNone/>
            </a:pPr>
            <a:endParaRPr lang="en-US" altLang="fr-FR" dirty="0"/>
          </a:p>
          <a:p>
            <a:pPr marL="0" indent="0" algn="just">
              <a:buNone/>
            </a:pPr>
            <a:endParaRPr lang="en-US" altLang="fr-FR" dirty="0"/>
          </a:p>
          <a:p>
            <a:pPr marL="0" indent="0" algn="just">
              <a:buNone/>
            </a:pPr>
            <a:r>
              <a:rPr lang="en-US" altLang="fr-FR" dirty="0"/>
              <a:t>The effect of the remedy chosen aims at normalizing the profile of the patient. It corrects the various dysfunctions underlying the observed clinical symptoms and sometimes allows to obtain a remarkable effect.</a:t>
            </a:r>
            <a:endParaRPr lang="fr-FR" altLang="fr-FR" dirty="0"/>
          </a:p>
          <a:p>
            <a:pPr marL="0" indent="0" algn="just">
              <a:buNone/>
            </a:pPr>
            <a:endParaRPr lang="fr-FR" altLang="fr-FR" sz="1050" dirty="0"/>
          </a:p>
          <a:p>
            <a:pPr marL="0" indent="0" algn="just">
              <a:buNone/>
            </a:pPr>
            <a:r>
              <a:rPr lang="en-US" altLang="fr-FR" dirty="0"/>
              <a:t>But we are aware that </a:t>
            </a:r>
            <a:r>
              <a:rPr lang="en-US" altLang="fr-FR" b="1" dirty="0"/>
              <a:t>we are ignoring the mechanisms according to which this therapeutic work is done </a:t>
            </a:r>
            <a:r>
              <a:rPr lang="en-US" altLang="fr-FR" dirty="0"/>
              <a:t>(actions on stem cells, ionic streams, enzymatic ways, metabolic or immunizing balances) ?!</a:t>
            </a:r>
          </a:p>
          <a:p>
            <a:endParaRPr lang="fr-FR" dirty="0"/>
          </a:p>
        </p:txBody>
      </p:sp>
    </p:spTree>
    <p:extLst>
      <p:ext uri="{BB962C8B-B14F-4D97-AF65-F5344CB8AC3E}">
        <p14:creationId xmlns:p14="http://schemas.microsoft.com/office/powerpoint/2010/main" val="166524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99CC09-439A-4085-BE0A-95FA07088E3A}"/>
              </a:ext>
            </a:extLst>
          </p:cNvPr>
          <p:cNvSpPr>
            <a:spLocks noGrp="1"/>
          </p:cNvSpPr>
          <p:nvPr>
            <p:ph type="title"/>
          </p:nvPr>
        </p:nvSpPr>
        <p:spPr/>
        <p:txBody>
          <a:bodyPr/>
          <a:lstStyle/>
          <a:p>
            <a:pPr algn="ctr"/>
            <a:r>
              <a:rPr lang="fr-CH" altLang="fr-FR" dirty="0"/>
              <a:t>A </a:t>
            </a:r>
            <a:r>
              <a:rPr lang="fr-CH" altLang="fr-FR" dirty="0" err="1"/>
              <a:t>systemic</a:t>
            </a:r>
            <a:r>
              <a:rPr lang="fr-CH" altLang="fr-FR" dirty="0"/>
              <a:t> </a:t>
            </a:r>
            <a:r>
              <a:rPr lang="fr-CH" altLang="fr-FR" dirty="0" err="1"/>
              <a:t>approach</a:t>
            </a:r>
            <a:r>
              <a:rPr lang="fr-CH" altLang="fr-FR" dirty="0"/>
              <a:t> in </a:t>
            </a:r>
            <a:r>
              <a:rPr lang="fr-CH" altLang="fr-FR" dirty="0" err="1"/>
              <a:t>medicine</a:t>
            </a:r>
            <a:r>
              <a:rPr lang="fr-CH" altLang="fr-FR" dirty="0"/>
              <a:t>, </a:t>
            </a:r>
            <a:br>
              <a:rPr lang="fr-CH" altLang="fr-FR" dirty="0"/>
            </a:br>
            <a:r>
              <a:rPr lang="fr-FR" altLang="fr-FR" dirty="0" err="1"/>
              <a:t>biology</a:t>
            </a:r>
            <a:r>
              <a:rPr lang="fr-FR" altLang="fr-FR" dirty="0"/>
              <a:t> </a:t>
            </a:r>
            <a:r>
              <a:rPr lang="fr-FR" altLang="fr-FR" b="1" dirty="0"/>
              <a:t>and </a:t>
            </a:r>
            <a:r>
              <a:rPr lang="fr-FR" altLang="fr-FR" b="1" dirty="0" err="1"/>
              <a:t>therapy</a:t>
            </a:r>
            <a:r>
              <a:rPr lang="fr-FR" altLang="fr-FR" b="1" dirty="0"/>
              <a:t> </a:t>
            </a:r>
            <a:r>
              <a:rPr lang="fr-FR" altLang="fr-FR" dirty="0"/>
              <a:t>(4)</a:t>
            </a:r>
            <a:endParaRPr lang="fr-FR" dirty="0"/>
          </a:p>
        </p:txBody>
      </p:sp>
      <p:sp>
        <p:nvSpPr>
          <p:cNvPr id="3" name="Espace réservé du contenu 2">
            <a:extLst>
              <a:ext uri="{FF2B5EF4-FFF2-40B4-BE49-F238E27FC236}">
                <a16:creationId xmlns:a16="http://schemas.microsoft.com/office/drawing/2014/main" id="{603902D0-27AA-40EE-B2D1-FA74959582A5}"/>
              </a:ext>
            </a:extLst>
          </p:cNvPr>
          <p:cNvSpPr>
            <a:spLocks noGrp="1"/>
          </p:cNvSpPr>
          <p:nvPr>
            <p:ph idx="1"/>
          </p:nvPr>
        </p:nvSpPr>
        <p:spPr/>
        <p:txBody>
          <a:bodyPr>
            <a:normAutofit/>
          </a:bodyPr>
          <a:lstStyle/>
          <a:p>
            <a:endParaRPr lang="en-US" altLang="fr-FR" dirty="0"/>
          </a:p>
          <a:p>
            <a:endParaRPr lang="en-US" altLang="fr-FR" dirty="0"/>
          </a:p>
          <a:p>
            <a:r>
              <a:rPr lang="en-US" altLang="fr-FR" dirty="0"/>
              <a:t>This experimental approach has been widely completed in Europe since the 1970s. </a:t>
            </a:r>
          </a:p>
          <a:p>
            <a:endParaRPr lang="en-US" altLang="fr-FR" dirty="0"/>
          </a:p>
          <a:p>
            <a:r>
              <a:rPr lang="en-US" altLang="fr-FR" dirty="0"/>
              <a:t>Breakthroughs were </a:t>
            </a:r>
            <a:r>
              <a:rPr lang="fr-FR" altLang="fr-FR" dirty="0" err="1"/>
              <a:t>realized</a:t>
            </a:r>
            <a:r>
              <a:rPr lang="fr-FR" altLang="fr-FR" dirty="0"/>
              <a:t> </a:t>
            </a:r>
            <a:r>
              <a:rPr lang="en-US" altLang="fr-FR" dirty="0"/>
              <a:t>: the move from the “reference rabbits" to a “human therapeutic reference" (in fact not so different) and the progressive realization of </a:t>
            </a:r>
            <a:r>
              <a:rPr lang="en-US" altLang="fr-FR" b="1" dirty="0">
                <a:solidFill>
                  <a:srgbClr val="C00000"/>
                </a:solidFill>
              </a:rPr>
              <a:t>more than 120 000 </a:t>
            </a:r>
            <a:r>
              <a:rPr lang="en-US" altLang="fr-FR" dirty="0"/>
              <a:t>patient’s profiles, thanks to the hundred of MD’s and veterinarians users. </a:t>
            </a:r>
            <a:endParaRPr lang="fr-FR" altLang="fr-FR" dirty="0"/>
          </a:p>
          <a:p>
            <a:endParaRPr lang="fr-FR" dirty="0"/>
          </a:p>
        </p:txBody>
      </p:sp>
    </p:spTree>
    <p:extLst>
      <p:ext uri="{BB962C8B-B14F-4D97-AF65-F5344CB8AC3E}">
        <p14:creationId xmlns:p14="http://schemas.microsoft.com/office/powerpoint/2010/main" val="1244169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49C02C-70C4-41BC-ACF0-F5D644450A6B}"/>
              </a:ext>
            </a:extLst>
          </p:cNvPr>
          <p:cNvSpPr>
            <a:spLocks noGrp="1"/>
          </p:cNvSpPr>
          <p:nvPr>
            <p:ph type="title"/>
          </p:nvPr>
        </p:nvSpPr>
        <p:spPr/>
        <p:txBody>
          <a:bodyPr/>
          <a:lstStyle/>
          <a:p>
            <a:pPr algn="ctr"/>
            <a:r>
              <a:rPr lang="fr-FR" altLang="fr-FR" b="1" dirty="0">
                <a:latin typeface="+mn-lt"/>
              </a:rPr>
              <a:t>A « Top-down » </a:t>
            </a:r>
            <a:r>
              <a:rPr lang="fr-FR" altLang="fr-FR" b="1" dirty="0" err="1">
                <a:latin typeface="+mn-lt"/>
              </a:rPr>
              <a:t>approch</a:t>
            </a:r>
            <a:endParaRPr lang="fr-FR" b="1" dirty="0">
              <a:latin typeface="+mn-lt"/>
            </a:endParaRPr>
          </a:p>
        </p:txBody>
      </p:sp>
      <p:sp>
        <p:nvSpPr>
          <p:cNvPr id="3" name="Espace réservé du contenu 2">
            <a:extLst>
              <a:ext uri="{FF2B5EF4-FFF2-40B4-BE49-F238E27FC236}">
                <a16:creationId xmlns:a16="http://schemas.microsoft.com/office/drawing/2014/main" id="{D3C638F3-A1CA-42D9-AC99-178F27ECBB02}"/>
              </a:ext>
            </a:extLst>
          </p:cNvPr>
          <p:cNvSpPr>
            <a:spLocks noGrp="1"/>
          </p:cNvSpPr>
          <p:nvPr>
            <p:ph idx="1"/>
          </p:nvPr>
        </p:nvSpPr>
        <p:spPr/>
        <p:txBody>
          <a:bodyPr/>
          <a:lstStyle/>
          <a:p>
            <a:pPr marL="0" indent="0" algn="just">
              <a:lnSpc>
                <a:spcPct val="80000"/>
              </a:lnSpc>
              <a:buNone/>
            </a:pPr>
            <a:endParaRPr lang="en-US" altLang="fr-FR" dirty="0"/>
          </a:p>
          <a:p>
            <a:pPr marL="0" indent="0" algn="just">
              <a:lnSpc>
                <a:spcPct val="80000"/>
              </a:lnSpc>
              <a:buNone/>
            </a:pPr>
            <a:r>
              <a:rPr lang="en-US" altLang="fr-FR" dirty="0"/>
              <a:t>The BNS24 - (biological profile “solution oriented") appreciate the </a:t>
            </a:r>
            <a:r>
              <a:rPr lang="en-US" altLang="fr-FR" b="1" dirty="0"/>
              <a:t>metabolic and immunological balances </a:t>
            </a:r>
            <a:r>
              <a:rPr lang="en-US" altLang="fr-FR" dirty="0"/>
              <a:t>of every patient, thus authorizing an evaluation of the risk, and a choice of </a:t>
            </a:r>
            <a:r>
              <a:rPr lang="en-US" altLang="fr-FR" b="1" dirty="0"/>
              <a:t>specific remedies </a:t>
            </a:r>
            <a:r>
              <a:rPr lang="en-US" altLang="fr-FR" dirty="0"/>
              <a:t>according to the serological </a:t>
            </a:r>
            <a:r>
              <a:rPr lang="en-US" altLang="fr-FR" dirty="0" err="1"/>
              <a:t>dysfonctions</a:t>
            </a:r>
            <a:r>
              <a:rPr lang="en-US" altLang="fr-FR" dirty="0"/>
              <a:t> put in evidence (and not in the </a:t>
            </a:r>
            <a:r>
              <a:rPr lang="en-US" altLang="fr-FR" dirty="0" err="1"/>
              <a:t>nosological</a:t>
            </a:r>
            <a:r>
              <a:rPr lang="en-US" altLang="fr-FR" dirty="0"/>
              <a:t> diagnosis, and here we are - naturally - blamed). </a:t>
            </a:r>
          </a:p>
          <a:p>
            <a:pPr marL="0" indent="0" algn="just">
              <a:lnSpc>
                <a:spcPct val="80000"/>
              </a:lnSpc>
              <a:buNone/>
            </a:pPr>
            <a:endParaRPr lang="fr-FR" altLang="fr-FR" sz="1600" dirty="0"/>
          </a:p>
          <a:p>
            <a:pPr marL="0" indent="0" algn="just">
              <a:lnSpc>
                <a:spcPct val="80000"/>
              </a:lnSpc>
              <a:buNone/>
            </a:pPr>
            <a:r>
              <a:rPr lang="en-US" altLang="fr-FR" dirty="0"/>
              <a:t>Obviously, nothing will replace the specific analyses of a particular </a:t>
            </a:r>
            <a:r>
              <a:rPr lang="en-US" altLang="fr-FR" dirty="0" err="1"/>
              <a:t>nosological</a:t>
            </a:r>
            <a:r>
              <a:rPr lang="en-US" altLang="fr-FR" dirty="0"/>
              <a:t> diagnosis, as for instance the dosage of the glycemia for the diabetes, uric acid for gout </a:t>
            </a:r>
            <a:r>
              <a:rPr lang="en-US" altLang="fr-FR" dirty="0" err="1"/>
              <a:t>etc</a:t>
            </a:r>
            <a:r>
              <a:rPr lang="en-US" altLang="fr-FR" dirty="0"/>
              <a:t>…</a:t>
            </a:r>
            <a:endParaRPr lang="fr-FR" dirty="0"/>
          </a:p>
        </p:txBody>
      </p:sp>
    </p:spTree>
    <p:extLst>
      <p:ext uri="{BB962C8B-B14F-4D97-AF65-F5344CB8AC3E}">
        <p14:creationId xmlns:p14="http://schemas.microsoft.com/office/powerpoint/2010/main" val="101618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6E06FC56-894C-4B1D-B916-DE4697A83FD4}"/>
              </a:ext>
            </a:extLst>
          </p:cNvPr>
          <p:cNvSpPr/>
          <p:nvPr/>
        </p:nvSpPr>
        <p:spPr>
          <a:xfrm>
            <a:off x="1752600" y="5449226"/>
            <a:ext cx="9333322"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5DEEC79-C0E4-476B-ADC0-642F375827AD}"/>
              </a:ext>
            </a:extLst>
          </p:cNvPr>
          <p:cNvSpPr>
            <a:spLocks noGrp="1"/>
          </p:cNvSpPr>
          <p:nvPr>
            <p:ph type="title"/>
          </p:nvPr>
        </p:nvSpPr>
        <p:spPr>
          <a:xfrm>
            <a:off x="838200" y="681037"/>
            <a:ext cx="10515600" cy="1325563"/>
          </a:xfrm>
        </p:spPr>
        <p:txBody>
          <a:bodyPr>
            <a:normAutofit fontScale="90000"/>
          </a:bodyPr>
          <a:lstStyle/>
          <a:p>
            <a:pPr algn="ctr"/>
            <a:r>
              <a:rPr lang="fr-FR" altLang="fr-FR" sz="3600" b="1" dirty="0"/>
              <a:t>But in the 21 st century, </a:t>
            </a:r>
            <a:r>
              <a:rPr lang="fr-FR" altLang="fr-FR" sz="3600" b="1" dirty="0" err="1"/>
              <a:t>practitioners</a:t>
            </a:r>
            <a:r>
              <a:rPr lang="fr-FR" altLang="fr-FR" sz="3600" b="1" dirty="0"/>
              <a:t> are </a:t>
            </a:r>
            <a:r>
              <a:rPr lang="fr-FR" altLang="fr-FR" sz="3600" b="1" dirty="0" err="1"/>
              <a:t>confronted</a:t>
            </a:r>
            <a:r>
              <a:rPr lang="fr-FR" altLang="fr-FR" sz="3600" b="1" dirty="0"/>
              <a:t> </a:t>
            </a:r>
            <a:r>
              <a:rPr lang="fr-FR" altLang="fr-FR" sz="3600" b="1" dirty="0" err="1"/>
              <a:t>with</a:t>
            </a:r>
            <a:r>
              <a:rPr lang="fr-FR" altLang="fr-FR" sz="3600" b="1" dirty="0"/>
              <a:t> new </a:t>
            </a:r>
            <a:r>
              <a:rPr lang="fr-FR" altLang="fr-FR" sz="3600" b="1" dirty="0" err="1"/>
              <a:t>problems</a:t>
            </a:r>
            <a:r>
              <a:rPr lang="fr-FR" altLang="fr-FR" sz="3600" b="1" dirty="0"/>
              <a:t>, </a:t>
            </a:r>
            <a:r>
              <a:rPr lang="fr-FR" altLang="fr-FR" sz="3600" b="1" dirty="0" err="1"/>
              <a:t>induced</a:t>
            </a:r>
            <a:r>
              <a:rPr lang="fr-FR" altLang="fr-FR" sz="3600" b="1" dirty="0"/>
              <a:t> by the </a:t>
            </a:r>
            <a:r>
              <a:rPr lang="fr-FR" altLang="fr-FR" sz="3600" b="1" dirty="0" err="1"/>
              <a:t>reckless</a:t>
            </a:r>
            <a:r>
              <a:rPr lang="fr-FR" altLang="fr-FR" sz="3600" b="1" dirty="0"/>
              <a:t> </a:t>
            </a:r>
            <a:r>
              <a:rPr lang="fr-FR" altLang="fr-FR" sz="3600" b="1" dirty="0" err="1"/>
              <a:t>taking</a:t>
            </a:r>
            <a:r>
              <a:rPr lang="fr-FR" altLang="fr-FR" sz="3600" b="1" dirty="0"/>
              <a:t> of </a:t>
            </a:r>
            <a:r>
              <a:rPr lang="fr-FR" altLang="fr-FR" sz="3600" b="1" dirty="0" err="1"/>
              <a:t>chemical</a:t>
            </a:r>
            <a:r>
              <a:rPr lang="fr-FR" altLang="fr-FR" sz="3600" b="1" dirty="0"/>
              <a:t> </a:t>
            </a:r>
            <a:r>
              <a:rPr lang="fr-FR" altLang="fr-FR" sz="3600" b="1" dirty="0" err="1"/>
              <a:t>remedies</a:t>
            </a:r>
            <a:r>
              <a:rPr lang="fr-FR" altLang="fr-FR" sz="3600" b="1" dirty="0"/>
              <a:t>: </a:t>
            </a:r>
            <a:br>
              <a:rPr lang="fr-FR" altLang="fr-FR" dirty="0"/>
            </a:br>
            <a:endParaRPr lang="fr-FR" dirty="0"/>
          </a:p>
        </p:txBody>
      </p:sp>
      <p:pic>
        <p:nvPicPr>
          <p:cNvPr id="5" name="Espace réservé du contenu 4" descr="Flèche : courbe légère">
            <a:extLst>
              <a:ext uri="{FF2B5EF4-FFF2-40B4-BE49-F238E27FC236}">
                <a16:creationId xmlns:a16="http://schemas.microsoft.com/office/drawing/2014/main" id="{C5A05D00-328D-4480-BC69-D266DCEC11A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549400"/>
            <a:ext cx="914400" cy="914400"/>
          </a:xfrm>
        </p:spPr>
      </p:pic>
      <p:sp>
        <p:nvSpPr>
          <p:cNvPr id="7" name="Rectangle 6">
            <a:extLst>
              <a:ext uri="{FF2B5EF4-FFF2-40B4-BE49-F238E27FC236}">
                <a16:creationId xmlns:a16="http://schemas.microsoft.com/office/drawing/2014/main" id="{2107CF75-DE7C-48CF-BB7E-CE554FFA539A}"/>
              </a:ext>
            </a:extLst>
          </p:cNvPr>
          <p:cNvSpPr/>
          <p:nvPr/>
        </p:nvSpPr>
        <p:spPr>
          <a:xfrm>
            <a:off x="1850796" y="1764634"/>
            <a:ext cx="9235126" cy="1569660"/>
          </a:xfrm>
          <a:prstGeom prst="rect">
            <a:avLst/>
          </a:prstGeom>
        </p:spPr>
        <p:txBody>
          <a:bodyPr wrap="square">
            <a:spAutoFit/>
          </a:bodyPr>
          <a:lstStyle/>
          <a:p>
            <a:r>
              <a:rPr lang="en-US" altLang="fr-FR" sz="2400" b="1" dirty="0">
                <a:solidFill>
                  <a:srgbClr val="C00000"/>
                </a:solidFill>
              </a:rPr>
              <a:t>Defective cases</a:t>
            </a:r>
          </a:p>
          <a:p>
            <a:r>
              <a:rPr lang="en-US" altLang="fr-FR" sz="2400" dirty="0"/>
              <a:t>few useful symptoms</a:t>
            </a:r>
          </a:p>
          <a:p>
            <a:r>
              <a:rPr lang="en-US" altLang="fr-FR" sz="2400" dirty="0"/>
              <a:t> (BNS is interesting in prevention: avoids additional explorations and many therapeutic essays)</a:t>
            </a:r>
            <a:endParaRPr lang="fr-FR" sz="2400" dirty="0"/>
          </a:p>
        </p:txBody>
      </p:sp>
      <p:pic>
        <p:nvPicPr>
          <p:cNvPr id="8" name="Espace réservé du contenu 4" descr="Flèche : courbe légère">
            <a:extLst>
              <a:ext uri="{FF2B5EF4-FFF2-40B4-BE49-F238E27FC236}">
                <a16:creationId xmlns:a16="http://schemas.microsoft.com/office/drawing/2014/main" id="{F37E8E83-C415-4E59-B8BD-239FEE8C03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3141921"/>
            <a:ext cx="914400" cy="914400"/>
          </a:xfrm>
          <a:prstGeom prst="rect">
            <a:avLst/>
          </a:prstGeom>
        </p:spPr>
      </p:pic>
      <p:sp>
        <p:nvSpPr>
          <p:cNvPr id="9" name="Rectangle 8">
            <a:extLst>
              <a:ext uri="{FF2B5EF4-FFF2-40B4-BE49-F238E27FC236}">
                <a16:creationId xmlns:a16="http://schemas.microsoft.com/office/drawing/2014/main" id="{03259451-783F-4E31-9862-28771C00A7DD}"/>
              </a:ext>
            </a:extLst>
          </p:cNvPr>
          <p:cNvSpPr/>
          <p:nvPr/>
        </p:nvSpPr>
        <p:spPr>
          <a:xfrm>
            <a:off x="1850796" y="3373864"/>
            <a:ext cx="9503004" cy="830997"/>
          </a:xfrm>
          <a:prstGeom prst="rect">
            <a:avLst/>
          </a:prstGeom>
        </p:spPr>
        <p:txBody>
          <a:bodyPr wrap="square">
            <a:spAutoFit/>
          </a:bodyPr>
          <a:lstStyle/>
          <a:p>
            <a:r>
              <a:rPr lang="en-US" altLang="fr-FR" sz="2400" b="1" dirty="0">
                <a:solidFill>
                  <a:srgbClr val="C00000"/>
                </a:solidFill>
              </a:rPr>
              <a:t>Blurred cases</a:t>
            </a:r>
          </a:p>
          <a:p>
            <a:r>
              <a:rPr lang="en-US" altLang="fr-FR" sz="2400" dirty="0"/>
              <a:t>too many symptoms, complex pathologies, previous heavy treatments</a:t>
            </a:r>
            <a:endParaRPr lang="fr-FR" sz="2400" dirty="0"/>
          </a:p>
        </p:txBody>
      </p:sp>
      <p:pic>
        <p:nvPicPr>
          <p:cNvPr id="10" name="Espace réservé du contenu 4" descr="Flèche : courbe légère">
            <a:extLst>
              <a:ext uri="{FF2B5EF4-FFF2-40B4-BE49-F238E27FC236}">
                <a16:creationId xmlns:a16="http://schemas.microsoft.com/office/drawing/2014/main" id="{C4154846-E416-4FBF-9F7D-DB99DF22AD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298" y="4159660"/>
            <a:ext cx="914400" cy="914400"/>
          </a:xfrm>
          <a:prstGeom prst="rect">
            <a:avLst/>
          </a:prstGeom>
        </p:spPr>
      </p:pic>
      <p:sp>
        <p:nvSpPr>
          <p:cNvPr id="11" name="Rectangle 10">
            <a:extLst>
              <a:ext uri="{FF2B5EF4-FFF2-40B4-BE49-F238E27FC236}">
                <a16:creationId xmlns:a16="http://schemas.microsoft.com/office/drawing/2014/main" id="{A6F38218-3084-4600-88A1-5DE567CC6BE9}"/>
              </a:ext>
            </a:extLst>
          </p:cNvPr>
          <p:cNvSpPr/>
          <p:nvPr/>
        </p:nvSpPr>
        <p:spPr>
          <a:xfrm>
            <a:off x="1850796" y="4350575"/>
            <a:ext cx="9235126" cy="830997"/>
          </a:xfrm>
          <a:prstGeom prst="rect">
            <a:avLst/>
          </a:prstGeom>
        </p:spPr>
        <p:txBody>
          <a:bodyPr wrap="square">
            <a:spAutoFit/>
          </a:bodyPr>
          <a:lstStyle/>
          <a:p>
            <a:r>
              <a:rPr lang="en-US" altLang="fr-FR" sz="2400" b="1" dirty="0">
                <a:solidFill>
                  <a:srgbClr val="C00000"/>
                </a:solidFill>
              </a:rPr>
              <a:t>Resistant cases</a:t>
            </a:r>
          </a:p>
          <a:p>
            <a:r>
              <a:rPr lang="en-US" altLang="fr-FR" sz="2400" dirty="0"/>
              <a:t>after treatments which seemed nevertheless indicated</a:t>
            </a:r>
            <a:endParaRPr lang="fr-FR" sz="2400" dirty="0"/>
          </a:p>
        </p:txBody>
      </p:sp>
      <p:sp>
        <p:nvSpPr>
          <p:cNvPr id="12" name="Rectangle 11">
            <a:extLst>
              <a:ext uri="{FF2B5EF4-FFF2-40B4-BE49-F238E27FC236}">
                <a16:creationId xmlns:a16="http://schemas.microsoft.com/office/drawing/2014/main" id="{9E708557-C086-45AC-9FF2-F2514D5E1745}"/>
              </a:ext>
            </a:extLst>
          </p:cNvPr>
          <p:cNvSpPr/>
          <p:nvPr/>
        </p:nvSpPr>
        <p:spPr>
          <a:xfrm>
            <a:off x="1724909" y="5498349"/>
            <a:ext cx="9333322" cy="830997"/>
          </a:xfrm>
          <a:prstGeom prst="rect">
            <a:avLst/>
          </a:prstGeom>
        </p:spPr>
        <p:txBody>
          <a:bodyPr wrap="square">
            <a:spAutoFit/>
          </a:bodyPr>
          <a:lstStyle/>
          <a:p>
            <a:pPr algn="ctr"/>
            <a:r>
              <a:rPr lang="fr-FR" altLang="fr-FR" sz="2400" b="1" dirty="0"/>
              <a:t>In </a:t>
            </a:r>
            <a:r>
              <a:rPr lang="fr-FR" altLang="fr-FR" sz="2400" b="1" dirty="0" err="1"/>
              <a:t>these</a:t>
            </a:r>
            <a:r>
              <a:rPr lang="fr-FR" altLang="fr-FR" sz="2400" b="1" dirty="0"/>
              <a:t> </a:t>
            </a:r>
            <a:r>
              <a:rPr lang="fr-FR" altLang="fr-FR" sz="2400" b="1" dirty="0" err="1"/>
              <a:t>numerous</a:t>
            </a:r>
            <a:r>
              <a:rPr lang="fr-FR" altLang="fr-FR" sz="2400" b="1" dirty="0"/>
              <a:t> cases the BNS24, a </a:t>
            </a:r>
            <a:r>
              <a:rPr lang="fr-FR" altLang="fr-FR" sz="2400" b="1" dirty="0" err="1"/>
              <a:t>homeopathic</a:t>
            </a:r>
            <a:r>
              <a:rPr lang="fr-FR" altLang="fr-FR" sz="2400" b="1" dirty="0"/>
              <a:t> </a:t>
            </a:r>
            <a:r>
              <a:rPr lang="fr-FR" altLang="fr-FR" sz="2400" b="1" dirty="0" err="1"/>
              <a:t>biological</a:t>
            </a:r>
            <a:r>
              <a:rPr lang="fr-FR" altLang="fr-FR" sz="2400" b="1" dirty="0"/>
              <a:t> </a:t>
            </a:r>
            <a:r>
              <a:rPr lang="fr-FR" altLang="fr-FR" sz="2400" b="1" dirty="0" err="1"/>
              <a:t>examination</a:t>
            </a:r>
            <a:r>
              <a:rPr lang="fr-FR" altLang="fr-FR" sz="2400" b="1" dirty="0"/>
              <a:t>, </a:t>
            </a:r>
            <a:r>
              <a:rPr lang="fr-FR" altLang="fr-FR" sz="2400" b="1" dirty="0" err="1"/>
              <a:t>becomes</a:t>
            </a:r>
            <a:r>
              <a:rPr lang="fr-FR" altLang="fr-FR" sz="2400" b="1" dirty="0"/>
              <a:t> indispensable </a:t>
            </a:r>
            <a:endParaRPr lang="fr-FR" sz="2400" b="1" dirty="0"/>
          </a:p>
        </p:txBody>
      </p:sp>
    </p:spTree>
    <p:extLst>
      <p:ext uri="{BB962C8B-B14F-4D97-AF65-F5344CB8AC3E}">
        <p14:creationId xmlns:p14="http://schemas.microsoft.com/office/powerpoint/2010/main" val="3776100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B7004A-F4B7-48D9-9C01-E6D561D112DE}"/>
              </a:ext>
            </a:extLst>
          </p:cNvPr>
          <p:cNvSpPr>
            <a:spLocks noGrp="1"/>
          </p:cNvSpPr>
          <p:nvPr>
            <p:ph type="title"/>
          </p:nvPr>
        </p:nvSpPr>
        <p:spPr/>
        <p:txBody>
          <a:bodyPr/>
          <a:lstStyle/>
          <a:p>
            <a:pPr algn="ctr"/>
            <a:r>
              <a:rPr lang="fr-FR" altLang="fr-FR" b="1" dirty="0" err="1">
                <a:latin typeface="+mn-lt"/>
              </a:rPr>
              <a:t>Interest</a:t>
            </a:r>
            <a:r>
              <a:rPr lang="fr-FR" altLang="fr-FR" b="1" dirty="0">
                <a:latin typeface="+mn-lt"/>
              </a:rPr>
              <a:t> and </a:t>
            </a:r>
            <a:r>
              <a:rPr lang="fr-FR" altLang="fr-FR" b="1" dirty="0" err="1">
                <a:latin typeface="+mn-lt"/>
              </a:rPr>
              <a:t>limits</a:t>
            </a:r>
            <a:endParaRPr lang="fr-FR" b="1" dirty="0">
              <a:latin typeface="+mn-lt"/>
            </a:endParaRPr>
          </a:p>
        </p:txBody>
      </p:sp>
      <p:sp>
        <p:nvSpPr>
          <p:cNvPr id="3" name="Espace réservé du contenu 2">
            <a:extLst>
              <a:ext uri="{FF2B5EF4-FFF2-40B4-BE49-F238E27FC236}">
                <a16:creationId xmlns:a16="http://schemas.microsoft.com/office/drawing/2014/main" id="{26E95A8D-6735-4486-B91D-90BA66C0B24C}"/>
              </a:ext>
            </a:extLst>
          </p:cNvPr>
          <p:cNvSpPr>
            <a:spLocks noGrp="1"/>
          </p:cNvSpPr>
          <p:nvPr>
            <p:ph idx="1"/>
          </p:nvPr>
        </p:nvSpPr>
        <p:spPr>
          <a:xfrm>
            <a:off x="838200" y="2141537"/>
            <a:ext cx="10515600" cy="4351338"/>
          </a:xfrm>
        </p:spPr>
        <p:txBody>
          <a:bodyPr/>
          <a:lstStyle/>
          <a:p>
            <a:pPr marL="0" indent="0" algn="just">
              <a:lnSpc>
                <a:spcPct val="80000"/>
              </a:lnSpc>
              <a:buNone/>
            </a:pPr>
            <a:r>
              <a:rPr lang="fr-CH" altLang="fr-FR" dirty="0"/>
              <a:t>"</a:t>
            </a:r>
            <a:r>
              <a:rPr lang="en-US" altLang="fr-FR" i="1" dirty="0"/>
              <a:t> The most interesting things will come from a cunning balance between these two additional approaches, because the approach " </a:t>
            </a:r>
            <a:r>
              <a:rPr lang="en-US" altLang="fr-FR" b="1" i="1" dirty="0"/>
              <a:t>Top down </a:t>
            </a:r>
            <a:r>
              <a:rPr lang="en-US" altLang="fr-FR" i="1" dirty="0"/>
              <a:t>" (synthetical) allows to conceive effectively the organization of a space (biological - in our case). </a:t>
            </a:r>
          </a:p>
          <a:p>
            <a:pPr marL="0" indent="0" algn="just">
              <a:lnSpc>
                <a:spcPct val="80000"/>
              </a:lnSpc>
              <a:buNone/>
            </a:pPr>
            <a:r>
              <a:rPr lang="en-US" altLang="fr-FR" i="1" dirty="0"/>
              <a:t>In every place of this space, we can then use for more details the approach " </a:t>
            </a:r>
            <a:r>
              <a:rPr lang="en-US" altLang="fr-FR" b="1" i="1" dirty="0" err="1"/>
              <a:t>Bottum</a:t>
            </a:r>
            <a:r>
              <a:rPr lang="en-US" altLang="fr-FR" b="1" i="1" dirty="0"/>
              <a:t> up </a:t>
            </a:r>
            <a:r>
              <a:rPr lang="en-US" altLang="fr-FR" i="1" dirty="0"/>
              <a:t>" (analytical). More generally, it is essential to have the capacity of </a:t>
            </a:r>
            <a:r>
              <a:rPr lang="fr-CH" altLang="fr-FR" i="1" dirty="0" err="1"/>
              <a:t>lean</a:t>
            </a:r>
            <a:r>
              <a:rPr lang="fr-CH" altLang="fr-FR" i="1" dirty="0"/>
              <a:t> </a:t>
            </a:r>
            <a:r>
              <a:rPr lang="fr-CH" altLang="fr-FR" i="1" dirty="0" err="1"/>
              <a:t>between</a:t>
            </a:r>
            <a:r>
              <a:rPr lang="fr-CH" altLang="fr-FR" i="1" dirty="0"/>
              <a:t> </a:t>
            </a:r>
            <a:r>
              <a:rPr lang="fr-CH" altLang="fr-FR" i="1" dirty="0" err="1"/>
              <a:t>both</a:t>
            </a:r>
            <a:r>
              <a:rPr lang="fr-CH" altLang="fr-FR" i="1" dirty="0"/>
              <a:t> </a:t>
            </a:r>
            <a:r>
              <a:rPr lang="fr-CH" altLang="fr-FR" i="1" dirty="0" err="1"/>
              <a:t>scales</a:t>
            </a:r>
            <a:r>
              <a:rPr lang="fr-CH" altLang="fr-FR" i="1" dirty="0"/>
              <a:t>.</a:t>
            </a:r>
            <a:r>
              <a:rPr lang="fr-CH" altLang="fr-FR" dirty="0"/>
              <a:t>" </a:t>
            </a:r>
          </a:p>
          <a:p>
            <a:pPr marL="0" indent="0" algn="just">
              <a:lnSpc>
                <a:spcPct val="80000"/>
              </a:lnSpc>
              <a:buNone/>
            </a:pPr>
            <a:endParaRPr lang="fr-CH" altLang="fr-FR" dirty="0"/>
          </a:p>
          <a:p>
            <a:pPr marL="0" indent="0" algn="just">
              <a:lnSpc>
                <a:spcPct val="80000"/>
              </a:lnSpc>
              <a:buNone/>
            </a:pPr>
            <a:r>
              <a:rPr lang="fr-CH" altLang="fr-FR" sz="2000" dirty="0"/>
              <a:t>Armand AJDARI (Laboratoire de physico-chimie théorique de l'école supérieure de physique et de chimie industrielle de Paris).</a:t>
            </a:r>
            <a:endParaRPr lang="fr-FR" altLang="fr-FR" sz="2000" dirty="0"/>
          </a:p>
          <a:p>
            <a:endParaRPr lang="fr-FR" dirty="0"/>
          </a:p>
        </p:txBody>
      </p:sp>
    </p:spTree>
    <p:extLst>
      <p:ext uri="{BB962C8B-B14F-4D97-AF65-F5344CB8AC3E}">
        <p14:creationId xmlns:p14="http://schemas.microsoft.com/office/powerpoint/2010/main" val="952752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DA046-CDB0-4148-9572-54D63B67FBCA}"/>
              </a:ext>
            </a:extLst>
          </p:cNvPr>
          <p:cNvSpPr>
            <a:spLocks noGrp="1"/>
          </p:cNvSpPr>
          <p:nvPr>
            <p:ph type="title"/>
          </p:nvPr>
        </p:nvSpPr>
        <p:spPr/>
        <p:txBody>
          <a:bodyPr/>
          <a:lstStyle/>
          <a:p>
            <a:pPr algn="ctr"/>
            <a:r>
              <a:rPr lang="fr-FR" altLang="fr-FR" b="1" dirty="0" err="1">
                <a:latin typeface="+mn-lt"/>
              </a:rPr>
              <a:t>Interest</a:t>
            </a:r>
            <a:endParaRPr lang="fr-FR" b="1" dirty="0">
              <a:latin typeface="+mn-lt"/>
            </a:endParaRPr>
          </a:p>
        </p:txBody>
      </p:sp>
      <p:sp>
        <p:nvSpPr>
          <p:cNvPr id="3" name="Espace réservé du contenu 2">
            <a:extLst>
              <a:ext uri="{FF2B5EF4-FFF2-40B4-BE49-F238E27FC236}">
                <a16:creationId xmlns:a16="http://schemas.microsoft.com/office/drawing/2014/main" id="{7EA56C11-39F2-4F30-BE59-486105C2C810}"/>
              </a:ext>
            </a:extLst>
          </p:cNvPr>
          <p:cNvSpPr>
            <a:spLocks noGrp="1"/>
          </p:cNvSpPr>
          <p:nvPr>
            <p:ph idx="1"/>
          </p:nvPr>
        </p:nvSpPr>
        <p:spPr/>
        <p:txBody>
          <a:bodyPr>
            <a:normAutofit lnSpcReduction="10000"/>
          </a:bodyPr>
          <a:lstStyle/>
          <a:p>
            <a:pPr marL="0" indent="0" algn="just">
              <a:lnSpc>
                <a:spcPct val="80000"/>
              </a:lnSpc>
              <a:buNone/>
            </a:pPr>
            <a:r>
              <a:rPr lang="en-US" altLang="fr-FR" dirty="0"/>
              <a:t>Numerous medical applications can be envisaged for the BNS, beginning with the redefining of certain </a:t>
            </a:r>
            <a:r>
              <a:rPr lang="en-US" altLang="fr-FR" dirty="0" err="1"/>
              <a:t>nosological</a:t>
            </a:r>
            <a:r>
              <a:rPr lang="en-US" altLang="fr-FR" dirty="0"/>
              <a:t> frames, the objectification of the real effects of existing medicines or new substances to be estimated. </a:t>
            </a:r>
          </a:p>
          <a:p>
            <a:pPr marL="0" indent="0" algn="just">
              <a:lnSpc>
                <a:spcPct val="80000"/>
              </a:lnSpc>
              <a:buNone/>
            </a:pPr>
            <a:endParaRPr lang="fr-FR" altLang="fr-FR" dirty="0"/>
          </a:p>
          <a:p>
            <a:pPr marL="0" indent="0" algn="just">
              <a:lnSpc>
                <a:spcPct val="80000"/>
              </a:lnSpc>
              <a:buNone/>
            </a:pPr>
            <a:r>
              <a:rPr lang="en-US" altLang="fr-FR" dirty="0"/>
              <a:t>The use of plants (rich in vitamins, essential fatty acids, </a:t>
            </a:r>
            <a:r>
              <a:rPr lang="en-US" altLang="fr-FR" dirty="0" err="1"/>
              <a:t>phythormones</a:t>
            </a:r>
            <a:r>
              <a:rPr lang="en-US" altLang="fr-FR" dirty="0"/>
              <a:t> and antioxidants, in ideal ratios), constitutes a simple, physiological and cheap medical treatment. The practitioner can nevertheless play on the concentrations, according to the </a:t>
            </a:r>
            <a:r>
              <a:rPr lang="fr-FR" altLang="fr-FR" dirty="0" err="1"/>
              <a:t>expected</a:t>
            </a:r>
            <a:r>
              <a:rPr lang="fr-FR" altLang="fr-FR" dirty="0"/>
              <a:t> </a:t>
            </a:r>
            <a:r>
              <a:rPr lang="en-US" altLang="fr-FR" dirty="0"/>
              <a:t>effect.</a:t>
            </a:r>
          </a:p>
          <a:p>
            <a:pPr marL="0" indent="0" algn="just">
              <a:lnSpc>
                <a:spcPct val="80000"/>
              </a:lnSpc>
              <a:buNone/>
            </a:pPr>
            <a:endParaRPr lang="en-US" altLang="fr-FR" b="1" dirty="0"/>
          </a:p>
          <a:p>
            <a:pPr marL="0" indent="0" algn="just">
              <a:lnSpc>
                <a:spcPct val="80000"/>
              </a:lnSpc>
              <a:buNone/>
            </a:pPr>
            <a:r>
              <a:rPr lang="fr-FR" altLang="fr-FR" b="1" dirty="0" err="1"/>
              <a:t>These</a:t>
            </a:r>
            <a:r>
              <a:rPr lang="fr-FR" altLang="fr-FR" b="1" dirty="0"/>
              <a:t> plants in </a:t>
            </a:r>
            <a:r>
              <a:rPr lang="fr-FR" altLang="fr-FR" b="1" dirty="0" err="1"/>
              <a:t>low</a:t>
            </a:r>
            <a:r>
              <a:rPr lang="fr-FR" altLang="fr-FR" b="1" dirty="0"/>
              <a:t> dilutions are a </a:t>
            </a:r>
            <a:r>
              <a:rPr lang="fr-FR" altLang="fr-FR" b="1" dirty="0" err="1"/>
              <a:t>perfect</a:t>
            </a:r>
            <a:r>
              <a:rPr lang="fr-FR" altLang="fr-FR" b="1" dirty="0"/>
              <a:t> </a:t>
            </a:r>
            <a:r>
              <a:rPr lang="fr-FR" altLang="fr-FR" b="1" dirty="0" err="1"/>
              <a:t>biological</a:t>
            </a:r>
            <a:r>
              <a:rPr lang="fr-FR" altLang="fr-FR" b="1" dirty="0"/>
              <a:t> support for a </a:t>
            </a:r>
            <a:r>
              <a:rPr lang="fr-FR" altLang="fr-FR" b="1" dirty="0" err="1"/>
              <a:t>homeopathic</a:t>
            </a:r>
            <a:r>
              <a:rPr lang="fr-FR" altLang="fr-FR" b="1" dirty="0"/>
              <a:t> </a:t>
            </a:r>
            <a:r>
              <a:rPr lang="fr-FR" altLang="fr-FR" b="1" dirty="0" err="1"/>
              <a:t>treatment</a:t>
            </a:r>
            <a:r>
              <a:rPr lang="fr-FR" altLang="fr-FR" b="1" dirty="0"/>
              <a:t> </a:t>
            </a:r>
            <a:r>
              <a:rPr lang="fr-FR" altLang="fr-FR" b="1" dirty="0" err="1"/>
              <a:t>that</a:t>
            </a:r>
            <a:r>
              <a:rPr lang="fr-FR" altLang="fr-FR" b="1" dirty="0"/>
              <a:t> can </a:t>
            </a:r>
            <a:r>
              <a:rPr lang="fr-FR" altLang="fr-FR" b="1" dirty="0" err="1"/>
              <a:t>then</a:t>
            </a:r>
            <a:r>
              <a:rPr lang="fr-FR" altLang="fr-FR" b="1" dirty="0"/>
              <a:t> </a:t>
            </a:r>
            <a:r>
              <a:rPr lang="fr-FR" altLang="fr-FR" b="1" dirty="0" err="1"/>
              <a:t>develop</a:t>
            </a:r>
            <a:r>
              <a:rPr lang="fr-FR" altLang="fr-FR" b="1" dirty="0"/>
              <a:t> all </a:t>
            </a:r>
            <a:r>
              <a:rPr lang="fr-FR" altLang="fr-FR" b="1" dirty="0" err="1"/>
              <a:t>its</a:t>
            </a:r>
            <a:r>
              <a:rPr lang="fr-FR" altLang="fr-FR" b="1" dirty="0"/>
              <a:t> power …</a:t>
            </a:r>
            <a:endParaRPr lang="en-US" altLang="fr-FR" b="1" dirty="0"/>
          </a:p>
          <a:p>
            <a:endParaRPr lang="fr-FR" dirty="0"/>
          </a:p>
        </p:txBody>
      </p:sp>
    </p:spTree>
    <p:extLst>
      <p:ext uri="{BB962C8B-B14F-4D97-AF65-F5344CB8AC3E}">
        <p14:creationId xmlns:p14="http://schemas.microsoft.com/office/powerpoint/2010/main" val="754112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332E166-5BC0-4718-ADD1-9D097CCC44A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fr-FR" sz="3200" b="1" kern="1200" dirty="0">
                <a:solidFill>
                  <a:srgbClr val="FFFFFF"/>
                </a:solidFill>
                <a:latin typeface="+mj-lt"/>
                <a:ea typeface="+mj-ea"/>
                <a:cs typeface="+mj-cs"/>
              </a:rPr>
              <a:t>Therapy proposed</a:t>
            </a:r>
            <a:endParaRPr lang="en-US" sz="3200" b="1" kern="1200" dirty="0">
              <a:solidFill>
                <a:srgbClr val="FFFFFF"/>
              </a:solidFill>
              <a:latin typeface="+mj-lt"/>
              <a:ea typeface="+mj-ea"/>
              <a:cs typeface="+mj-cs"/>
            </a:endParaRPr>
          </a:p>
        </p:txBody>
      </p:sp>
      <p:pic>
        <p:nvPicPr>
          <p:cNvPr id="22" name="Image 2">
            <a:extLst>
              <a:ext uri="{FF2B5EF4-FFF2-40B4-BE49-F238E27FC236}">
                <a16:creationId xmlns:a16="http://schemas.microsoft.com/office/drawing/2014/main" id="{CBCE61D3-7D49-4508-9586-D423530296C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3975" y="1924319"/>
            <a:ext cx="8436483" cy="34952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441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2EB6FE7-3AD6-44B3-B9A1-8978938FB98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fr-FR" sz="2800" b="1" kern="1200" dirty="0">
                <a:solidFill>
                  <a:srgbClr val="FFFFFF"/>
                </a:solidFill>
                <a:latin typeface="+mj-lt"/>
                <a:ea typeface="+mj-ea"/>
                <a:cs typeface="+mj-cs"/>
              </a:rPr>
              <a:t>Therapy proposed (BFR &amp; EH)</a:t>
            </a:r>
            <a:endParaRPr lang="en-US" sz="2800" b="1" kern="1200" dirty="0">
              <a:solidFill>
                <a:srgbClr val="FFFFFF"/>
              </a:solidFill>
              <a:latin typeface="+mj-lt"/>
              <a:ea typeface="+mj-ea"/>
              <a:cs typeface="+mj-cs"/>
            </a:endParaRPr>
          </a:p>
        </p:txBody>
      </p:sp>
      <p:pic>
        <p:nvPicPr>
          <p:cNvPr id="6" name="Image 1" descr="Une image contenant capture d’écran&#10;&#10;Description générée avec un niveau de confiance très élevé">
            <a:extLst>
              <a:ext uri="{FF2B5EF4-FFF2-40B4-BE49-F238E27FC236}">
                <a16:creationId xmlns:a16="http://schemas.microsoft.com/office/drawing/2014/main" id="{F7017ECE-AF7F-48B1-8281-1BD177E2193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0947" y="978217"/>
            <a:ext cx="8078724" cy="490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113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F159A-D23A-4669-B6D8-E1A1C906A0B5}"/>
              </a:ext>
            </a:extLst>
          </p:cNvPr>
          <p:cNvSpPr>
            <a:spLocks noGrp="1"/>
          </p:cNvSpPr>
          <p:nvPr>
            <p:ph type="title"/>
          </p:nvPr>
        </p:nvSpPr>
        <p:spPr/>
        <p:txBody>
          <a:bodyPr/>
          <a:lstStyle/>
          <a:p>
            <a:pPr algn="ctr"/>
            <a:r>
              <a:rPr lang="fr-FR" altLang="fr-FR" b="1" dirty="0" err="1">
                <a:latin typeface="+mn-lt"/>
              </a:rPr>
              <a:t>Therapy</a:t>
            </a:r>
            <a:r>
              <a:rPr lang="fr-FR" altLang="fr-FR" b="1" dirty="0">
                <a:latin typeface="+mn-lt"/>
              </a:rPr>
              <a:t> </a:t>
            </a:r>
            <a:r>
              <a:rPr lang="fr-FR" altLang="fr-FR" b="1" dirty="0" err="1">
                <a:latin typeface="+mn-lt"/>
              </a:rPr>
              <a:t>proposed</a:t>
            </a:r>
            <a:endParaRPr lang="fr-FR" b="1" dirty="0">
              <a:latin typeface="+mn-lt"/>
            </a:endParaRPr>
          </a:p>
        </p:txBody>
      </p:sp>
      <p:sp>
        <p:nvSpPr>
          <p:cNvPr id="3" name="Espace réservé du contenu 2">
            <a:extLst>
              <a:ext uri="{FF2B5EF4-FFF2-40B4-BE49-F238E27FC236}">
                <a16:creationId xmlns:a16="http://schemas.microsoft.com/office/drawing/2014/main" id="{429ACE33-EB09-437C-B077-AF616DD80D1F}"/>
              </a:ext>
            </a:extLst>
          </p:cNvPr>
          <p:cNvSpPr>
            <a:spLocks noGrp="1"/>
          </p:cNvSpPr>
          <p:nvPr>
            <p:ph idx="1"/>
          </p:nvPr>
        </p:nvSpPr>
        <p:spPr/>
        <p:txBody>
          <a:bodyPr>
            <a:normAutofit/>
          </a:bodyPr>
          <a:lstStyle/>
          <a:p>
            <a:pPr algn="just">
              <a:buNone/>
            </a:pPr>
            <a:r>
              <a:rPr lang="en-US" altLang="fr-FR" dirty="0"/>
              <a:t>The BNS24 method realizes a </a:t>
            </a:r>
            <a:r>
              <a:rPr lang="en-US" altLang="fr-FR" b="1" dirty="0"/>
              <a:t>treatment of complex organic sets by vegetal/</a:t>
            </a:r>
            <a:r>
              <a:rPr lang="en-US" altLang="fr-FR" b="1" dirty="0" err="1"/>
              <a:t>homeopatic</a:t>
            </a:r>
            <a:r>
              <a:rPr lang="en-US" altLang="fr-FR" b="1" dirty="0"/>
              <a:t> complex</a:t>
            </a:r>
          </a:p>
          <a:p>
            <a:pPr algn="just">
              <a:buNone/>
            </a:pPr>
            <a:endParaRPr lang="en-US" altLang="fr-FR" dirty="0"/>
          </a:p>
          <a:p>
            <a:pPr algn="just">
              <a:buNone/>
            </a:pPr>
            <a:r>
              <a:rPr lang="en-US" altLang="fr-FR" dirty="0"/>
              <a:t>Only a computer is capable of integrating the biological and therapeutic values to </a:t>
            </a:r>
            <a:r>
              <a:rPr lang="fr-FR" altLang="fr-FR" dirty="0" err="1"/>
              <a:t>provide</a:t>
            </a:r>
            <a:r>
              <a:rPr lang="fr-FR" altLang="fr-FR" dirty="0"/>
              <a:t> </a:t>
            </a:r>
            <a:r>
              <a:rPr lang="en-US" altLang="fr-FR" dirty="0"/>
              <a:t>significant results !</a:t>
            </a:r>
          </a:p>
          <a:p>
            <a:pPr algn="just">
              <a:buNone/>
            </a:pPr>
            <a:endParaRPr lang="fr-FR" altLang="fr-FR" sz="1400" dirty="0"/>
          </a:p>
          <a:p>
            <a:pPr algn="just">
              <a:buNone/>
            </a:pPr>
            <a:r>
              <a:rPr lang="en-US" altLang="fr-FR" dirty="0"/>
              <a:t>The therapeutic headways were considerable, revealing the "magnificent" effect of certain natural remedies, as dyes of </a:t>
            </a:r>
            <a:r>
              <a:rPr lang="en-US" altLang="fr-FR" b="1" dirty="0"/>
              <a:t>Calendula</a:t>
            </a:r>
            <a:r>
              <a:rPr lang="en-US" altLang="fr-FR" dirty="0"/>
              <a:t> in the multiple sclerosis, </a:t>
            </a:r>
            <a:r>
              <a:rPr lang="en-US" altLang="fr-FR" b="1" dirty="0"/>
              <a:t>Brassica </a:t>
            </a:r>
            <a:r>
              <a:rPr lang="en-US" altLang="fr-FR" dirty="0"/>
              <a:t>in the fibromyalgia, or </a:t>
            </a:r>
            <a:r>
              <a:rPr lang="en-US" altLang="fr-FR" b="1" dirty="0"/>
              <a:t>Vanilla</a:t>
            </a:r>
            <a:r>
              <a:rPr lang="en-US" altLang="fr-FR" dirty="0"/>
              <a:t> in the rheumatoid polyarthritis, </a:t>
            </a:r>
            <a:r>
              <a:rPr lang="en-US" altLang="fr-FR" b="1" dirty="0"/>
              <a:t>Oenothera </a:t>
            </a:r>
            <a:r>
              <a:rPr lang="en-US" altLang="fr-FR" dirty="0"/>
              <a:t>in the neuro-</a:t>
            </a:r>
            <a:r>
              <a:rPr lang="en-US" altLang="fr-FR" dirty="0" err="1"/>
              <a:t>algo</a:t>
            </a:r>
            <a:r>
              <a:rPr lang="en-US" altLang="fr-FR" dirty="0"/>
              <a:t>-dystrophy … </a:t>
            </a:r>
            <a:endParaRPr lang="fr-FR" altLang="fr-FR" dirty="0"/>
          </a:p>
          <a:p>
            <a:endParaRPr lang="fr-FR" dirty="0"/>
          </a:p>
        </p:txBody>
      </p:sp>
    </p:spTree>
    <p:extLst>
      <p:ext uri="{BB962C8B-B14F-4D97-AF65-F5344CB8AC3E}">
        <p14:creationId xmlns:p14="http://schemas.microsoft.com/office/powerpoint/2010/main" val="237470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73A866-3789-4C6D-A500-31160FE5184D}"/>
              </a:ext>
            </a:extLst>
          </p:cNvPr>
          <p:cNvSpPr>
            <a:spLocks noGrp="1"/>
          </p:cNvSpPr>
          <p:nvPr>
            <p:ph type="title"/>
          </p:nvPr>
        </p:nvSpPr>
        <p:spPr>
          <a:xfrm>
            <a:off x="762001" y="803325"/>
            <a:ext cx="5314536" cy="1325563"/>
          </a:xfrm>
        </p:spPr>
        <p:txBody>
          <a:bodyPr>
            <a:normAutofit/>
          </a:bodyPr>
          <a:lstStyle/>
          <a:p>
            <a:pPr algn="ctr"/>
            <a:r>
              <a:rPr lang="fr-FR" altLang="fr-FR" b="1" dirty="0">
                <a:latin typeface="+mn-lt"/>
              </a:rPr>
              <a:t>General </a:t>
            </a:r>
            <a:r>
              <a:rPr lang="fr-FR" altLang="fr-FR" b="1" dirty="0" err="1">
                <a:latin typeface="+mn-lt"/>
              </a:rPr>
              <a:t>remarks</a:t>
            </a:r>
            <a:endParaRPr lang="fr-FR" b="1" dirty="0">
              <a:latin typeface="+mn-lt"/>
            </a:endParaRPr>
          </a:p>
        </p:txBody>
      </p:sp>
      <p:sp>
        <p:nvSpPr>
          <p:cNvPr id="3" name="Espace réservé du contenu 2">
            <a:extLst>
              <a:ext uri="{FF2B5EF4-FFF2-40B4-BE49-F238E27FC236}">
                <a16:creationId xmlns:a16="http://schemas.microsoft.com/office/drawing/2014/main" id="{AC7CCE51-1591-4C97-8D44-DBF4C0255870}"/>
              </a:ext>
            </a:extLst>
          </p:cNvPr>
          <p:cNvSpPr>
            <a:spLocks noGrp="1"/>
          </p:cNvSpPr>
          <p:nvPr>
            <p:ph idx="1"/>
          </p:nvPr>
        </p:nvSpPr>
        <p:spPr>
          <a:xfrm>
            <a:off x="781457" y="2678755"/>
            <a:ext cx="5314543" cy="3375920"/>
          </a:xfrm>
        </p:spPr>
        <p:txBody>
          <a:bodyPr anchor="t">
            <a:normAutofit fontScale="92500" lnSpcReduction="20000"/>
          </a:bodyPr>
          <a:lstStyle/>
          <a:p>
            <a:pPr marL="0" indent="0">
              <a:buNone/>
              <a:defRPr/>
            </a:pPr>
            <a:r>
              <a:rPr lang="en-US" sz="3000" dirty="0"/>
              <a:t>Such a regulating approach allows, in more of 2/3 of the medical cases of a city clientele, for remarkable symptomatic improvement, after the third week.</a:t>
            </a:r>
          </a:p>
          <a:p>
            <a:pPr marL="0" indent="0">
              <a:buNone/>
              <a:defRPr/>
            </a:pPr>
            <a:endParaRPr lang="fr-FR" sz="3000" dirty="0"/>
          </a:p>
          <a:p>
            <a:pPr marL="0" indent="0">
              <a:buNone/>
              <a:defRPr/>
            </a:pPr>
            <a:r>
              <a:rPr lang="en-US" sz="3000" dirty="0"/>
              <a:t>But the BNS24 method, as other methods of biological exploration, has natural limits. We can observe difficulties:</a:t>
            </a:r>
          </a:p>
          <a:p>
            <a:endParaRPr lang="fr-FR"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phobie microbe">
            <a:extLst>
              <a:ext uri="{FF2B5EF4-FFF2-40B4-BE49-F238E27FC236}">
                <a16:creationId xmlns:a16="http://schemas.microsoft.com/office/drawing/2014/main" id="{22C6D542-E524-4191-9517-AD11252030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6" r="1922" b="3"/>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69138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B7554-180D-4304-8ED0-EF4A80D5B9C4}"/>
              </a:ext>
            </a:extLst>
          </p:cNvPr>
          <p:cNvSpPr>
            <a:spLocks noGrp="1"/>
          </p:cNvSpPr>
          <p:nvPr>
            <p:ph type="title"/>
          </p:nvPr>
        </p:nvSpPr>
        <p:spPr/>
        <p:txBody>
          <a:bodyPr/>
          <a:lstStyle/>
          <a:p>
            <a:pPr algn="ctr"/>
            <a:r>
              <a:rPr lang="fr-FR" altLang="fr-FR" b="1" dirty="0"/>
              <a:t>Limits not to </a:t>
            </a:r>
            <a:r>
              <a:rPr lang="fr-FR" altLang="fr-FR" b="1" dirty="0" err="1"/>
              <a:t>underestimate</a:t>
            </a:r>
            <a:endParaRPr lang="fr-FR" dirty="0"/>
          </a:p>
        </p:txBody>
      </p:sp>
      <p:graphicFrame>
        <p:nvGraphicFramePr>
          <p:cNvPr id="4" name="Espace réservé du contenu 3">
            <a:extLst>
              <a:ext uri="{FF2B5EF4-FFF2-40B4-BE49-F238E27FC236}">
                <a16:creationId xmlns:a16="http://schemas.microsoft.com/office/drawing/2014/main" id="{EE605817-3642-420A-8032-BF113D0228C1}"/>
              </a:ext>
            </a:extLst>
          </p:cNvPr>
          <p:cNvGraphicFramePr>
            <a:graphicFrameLocks noGrp="1"/>
          </p:cNvGraphicFramePr>
          <p:nvPr>
            <p:ph idx="1"/>
            <p:extLst>
              <p:ext uri="{D42A27DB-BD31-4B8C-83A1-F6EECF244321}">
                <p14:modId xmlns:p14="http://schemas.microsoft.com/office/powerpoint/2010/main" val="824173392"/>
              </p:ext>
            </p:extLst>
          </p:nvPr>
        </p:nvGraphicFramePr>
        <p:xfrm>
          <a:off x="838200" y="1825624"/>
          <a:ext cx="10515600" cy="4857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64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FACC8DB-FD6A-48EB-B63C-63B840DDBFC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FR" altLang="fr-FR" sz="2600" b="1">
                <a:solidFill>
                  <a:schemeClr val="bg1"/>
                </a:solidFill>
                <a:latin typeface="+mn-lt"/>
              </a:rPr>
              <a:t>The « allergic » BNS24</a:t>
            </a:r>
            <a:br>
              <a:rPr lang="fr-FR" altLang="fr-FR" sz="2600" b="1">
                <a:solidFill>
                  <a:schemeClr val="bg1"/>
                </a:solidFill>
                <a:latin typeface="+mn-lt"/>
              </a:rPr>
            </a:br>
            <a:r>
              <a:rPr lang="fr-FR" altLang="fr-FR" sz="2600" b="1">
                <a:solidFill>
                  <a:schemeClr val="bg1"/>
                </a:solidFill>
                <a:latin typeface="+mn-lt"/>
              </a:rPr>
              <a:t>hypostructure + hypofonction</a:t>
            </a:r>
            <a:endParaRPr lang="fr-FR" sz="2600" b="1">
              <a:solidFill>
                <a:schemeClr val="bg1"/>
              </a:solidFill>
              <a:latin typeface="+mn-lt"/>
            </a:endParaRPr>
          </a:p>
        </p:txBody>
      </p:sp>
      <p:sp>
        <p:nvSpPr>
          <p:cNvPr id="3" name="Espace réservé du contenu 2">
            <a:extLst>
              <a:ext uri="{FF2B5EF4-FFF2-40B4-BE49-F238E27FC236}">
                <a16:creationId xmlns:a16="http://schemas.microsoft.com/office/drawing/2014/main" id="{132278C6-7ECF-4C47-8604-85113738E6A1}"/>
              </a:ext>
            </a:extLst>
          </p:cNvPr>
          <p:cNvSpPr>
            <a:spLocks noGrp="1"/>
          </p:cNvSpPr>
          <p:nvPr>
            <p:ph idx="1"/>
          </p:nvPr>
        </p:nvSpPr>
        <p:spPr>
          <a:xfrm>
            <a:off x="136357" y="2638043"/>
            <a:ext cx="4321343" cy="4036133"/>
          </a:xfrm>
        </p:spPr>
        <p:txBody>
          <a:bodyPr>
            <a:normAutofit fontScale="92500" lnSpcReduction="20000"/>
          </a:bodyPr>
          <a:lstStyle/>
          <a:p>
            <a:pPr>
              <a:spcBef>
                <a:spcPct val="0"/>
              </a:spcBef>
              <a:buNone/>
            </a:pPr>
            <a:r>
              <a:rPr lang="fr-FR" altLang="fr-FR" sz="2400" dirty="0">
                <a:solidFill>
                  <a:schemeClr val="bg1"/>
                </a:solidFill>
              </a:rPr>
              <a:t>Mrs C.. 35 </a:t>
            </a:r>
            <a:r>
              <a:rPr lang="fr-FR" altLang="fr-FR" sz="2400" dirty="0" err="1">
                <a:solidFill>
                  <a:schemeClr val="bg1"/>
                </a:solidFill>
              </a:rPr>
              <a:t>years</a:t>
            </a:r>
            <a:r>
              <a:rPr lang="fr-FR" altLang="fr-FR" sz="2400" dirty="0">
                <a:solidFill>
                  <a:schemeClr val="bg1"/>
                </a:solidFill>
              </a:rPr>
              <a:t>, </a:t>
            </a:r>
            <a:r>
              <a:rPr lang="fr-FR" altLang="fr-FR" sz="2400" dirty="0" err="1">
                <a:solidFill>
                  <a:schemeClr val="bg1"/>
                </a:solidFill>
              </a:rPr>
              <a:t>suffer</a:t>
            </a:r>
            <a:r>
              <a:rPr lang="fr-FR" altLang="fr-FR" sz="2400" dirty="0">
                <a:solidFill>
                  <a:schemeClr val="bg1"/>
                </a:solidFill>
              </a:rPr>
              <a:t> </a:t>
            </a:r>
            <a:r>
              <a:rPr lang="fr-FR" altLang="fr-FR" sz="2400" dirty="0" err="1">
                <a:solidFill>
                  <a:schemeClr val="bg1"/>
                </a:solidFill>
              </a:rPr>
              <a:t>from</a:t>
            </a:r>
            <a:r>
              <a:rPr lang="fr-FR" altLang="fr-FR" sz="2400" dirty="0">
                <a:solidFill>
                  <a:schemeClr val="bg1"/>
                </a:solidFill>
              </a:rPr>
              <a:t> </a:t>
            </a:r>
            <a:r>
              <a:rPr lang="fr-FR" altLang="fr-FR" sz="2400" dirty="0" err="1">
                <a:solidFill>
                  <a:schemeClr val="bg1"/>
                </a:solidFill>
              </a:rPr>
              <a:t>asthma</a:t>
            </a:r>
            <a:r>
              <a:rPr lang="fr-FR" altLang="fr-FR" sz="2400" dirty="0">
                <a:solidFill>
                  <a:schemeClr val="bg1"/>
                </a:solidFill>
              </a:rPr>
              <a:t> </a:t>
            </a:r>
          </a:p>
          <a:p>
            <a:pPr>
              <a:spcBef>
                <a:spcPct val="0"/>
              </a:spcBef>
              <a:buNone/>
            </a:pPr>
            <a:r>
              <a:rPr lang="fr-FR" altLang="fr-FR" sz="2400" dirty="0" err="1">
                <a:solidFill>
                  <a:schemeClr val="bg1"/>
                </a:solidFill>
              </a:rPr>
              <a:t>since</a:t>
            </a:r>
            <a:r>
              <a:rPr lang="fr-FR" altLang="fr-FR" sz="2400" dirty="0">
                <a:solidFill>
                  <a:schemeClr val="bg1"/>
                </a:solidFill>
              </a:rPr>
              <a:t> </a:t>
            </a:r>
            <a:r>
              <a:rPr lang="fr-FR" altLang="fr-FR" sz="2400" dirty="0" err="1">
                <a:solidFill>
                  <a:schemeClr val="bg1"/>
                </a:solidFill>
              </a:rPr>
              <a:t>her</a:t>
            </a:r>
            <a:r>
              <a:rPr lang="fr-FR" altLang="fr-FR" sz="2400" dirty="0">
                <a:solidFill>
                  <a:schemeClr val="bg1"/>
                </a:solidFill>
              </a:rPr>
              <a:t> adolescence (</a:t>
            </a:r>
            <a:r>
              <a:rPr lang="fr-FR" altLang="fr-FR" sz="2400" dirty="0" err="1">
                <a:solidFill>
                  <a:schemeClr val="bg1"/>
                </a:solidFill>
              </a:rPr>
              <a:t>tested</a:t>
            </a:r>
            <a:r>
              <a:rPr lang="fr-FR" altLang="fr-FR" sz="2400" dirty="0">
                <a:solidFill>
                  <a:schemeClr val="bg1"/>
                </a:solidFill>
              </a:rPr>
              <a:t> positive for cats, </a:t>
            </a:r>
            <a:r>
              <a:rPr lang="fr-FR" altLang="fr-FR" sz="2400" dirty="0" err="1">
                <a:solidFill>
                  <a:schemeClr val="bg1"/>
                </a:solidFill>
              </a:rPr>
              <a:t>dogs</a:t>
            </a:r>
            <a:r>
              <a:rPr lang="fr-FR" altLang="fr-FR" sz="2400" dirty="0">
                <a:solidFill>
                  <a:schemeClr val="bg1"/>
                </a:solidFill>
              </a:rPr>
              <a:t>, </a:t>
            </a:r>
            <a:r>
              <a:rPr lang="fr-FR" altLang="fr-FR" sz="2400" dirty="0" err="1">
                <a:solidFill>
                  <a:schemeClr val="bg1"/>
                </a:solidFill>
              </a:rPr>
              <a:t>horses</a:t>
            </a:r>
            <a:r>
              <a:rPr lang="fr-FR" altLang="fr-FR" sz="2400" dirty="0">
                <a:solidFill>
                  <a:schemeClr val="bg1"/>
                </a:solidFill>
              </a:rPr>
              <a:t> + candida)</a:t>
            </a:r>
          </a:p>
          <a:p>
            <a:pPr>
              <a:spcBef>
                <a:spcPct val="0"/>
              </a:spcBef>
              <a:buNone/>
            </a:pPr>
            <a:endParaRPr lang="fr-FR" altLang="fr-FR" sz="2400" dirty="0">
              <a:solidFill>
                <a:schemeClr val="bg1"/>
              </a:solidFill>
            </a:endParaRPr>
          </a:p>
          <a:p>
            <a:pPr>
              <a:spcBef>
                <a:spcPct val="0"/>
              </a:spcBef>
              <a:buNone/>
            </a:pPr>
            <a:r>
              <a:rPr lang="fr-FR" altLang="fr-FR" sz="2400" dirty="0">
                <a:solidFill>
                  <a:schemeClr val="bg1"/>
                </a:solidFill>
              </a:rPr>
              <a:t>All the efforts of </a:t>
            </a:r>
            <a:r>
              <a:rPr lang="fr-FR" altLang="fr-FR" sz="2400" dirty="0" err="1">
                <a:solidFill>
                  <a:schemeClr val="bg1"/>
                </a:solidFill>
              </a:rPr>
              <a:t>desensitization</a:t>
            </a:r>
            <a:r>
              <a:rPr lang="fr-FR" altLang="fr-FR" sz="2400" dirty="0">
                <a:solidFill>
                  <a:schemeClr val="bg1"/>
                </a:solidFill>
              </a:rPr>
              <a:t> are vain !</a:t>
            </a:r>
          </a:p>
          <a:p>
            <a:pPr>
              <a:spcBef>
                <a:spcPct val="0"/>
              </a:spcBef>
              <a:buNone/>
            </a:pPr>
            <a:endParaRPr lang="fr-FR" altLang="fr-FR" sz="2400" dirty="0">
              <a:solidFill>
                <a:schemeClr val="bg1"/>
              </a:solidFill>
            </a:endParaRPr>
          </a:p>
          <a:p>
            <a:pPr>
              <a:spcBef>
                <a:spcPct val="0"/>
              </a:spcBef>
              <a:buNone/>
            </a:pPr>
            <a:r>
              <a:rPr lang="en-US" altLang="fr-FR" sz="2400" dirty="0">
                <a:solidFill>
                  <a:schemeClr val="bg1"/>
                </a:solidFill>
              </a:rPr>
              <a:t>At the age of 3, she </a:t>
            </a:r>
            <a:r>
              <a:rPr lang="fr-FR" altLang="fr-FR" sz="2400" dirty="0" err="1">
                <a:solidFill>
                  <a:schemeClr val="bg1"/>
                </a:solidFill>
              </a:rPr>
              <a:t>had</a:t>
            </a:r>
            <a:r>
              <a:rPr lang="fr-FR" altLang="fr-FR" sz="2400" dirty="0">
                <a:solidFill>
                  <a:schemeClr val="bg1"/>
                </a:solidFill>
              </a:rPr>
              <a:t> </a:t>
            </a:r>
            <a:r>
              <a:rPr lang="fr-FR" altLang="fr-FR" sz="2400" dirty="0" err="1">
                <a:solidFill>
                  <a:schemeClr val="bg1"/>
                </a:solidFill>
              </a:rPr>
              <a:t>eczema</a:t>
            </a:r>
            <a:r>
              <a:rPr lang="fr-FR" altLang="fr-FR" sz="2400" dirty="0">
                <a:solidFill>
                  <a:schemeClr val="bg1"/>
                </a:solidFill>
              </a:rPr>
              <a:t> and </a:t>
            </a:r>
            <a:r>
              <a:rPr lang="fr-FR" altLang="fr-FR" sz="2400" dirty="0" err="1">
                <a:solidFill>
                  <a:schemeClr val="bg1"/>
                </a:solidFill>
              </a:rPr>
              <a:t>also</a:t>
            </a:r>
            <a:r>
              <a:rPr lang="fr-FR" altLang="fr-FR" sz="2400" dirty="0">
                <a:solidFill>
                  <a:schemeClr val="bg1"/>
                </a:solidFill>
              </a:rPr>
              <a:t> </a:t>
            </a:r>
            <a:r>
              <a:rPr lang="fr-FR" altLang="fr-FR" sz="2400" dirty="0" err="1">
                <a:solidFill>
                  <a:schemeClr val="bg1"/>
                </a:solidFill>
              </a:rPr>
              <a:t>suffered</a:t>
            </a:r>
            <a:r>
              <a:rPr lang="fr-FR" altLang="fr-FR" sz="2400" dirty="0">
                <a:solidFill>
                  <a:schemeClr val="bg1"/>
                </a:solidFill>
              </a:rPr>
              <a:t> </a:t>
            </a:r>
            <a:r>
              <a:rPr lang="fr-FR" altLang="fr-FR" sz="2400" dirty="0" err="1">
                <a:solidFill>
                  <a:schemeClr val="bg1"/>
                </a:solidFill>
              </a:rPr>
              <a:t>from</a:t>
            </a:r>
            <a:r>
              <a:rPr lang="fr-FR" altLang="fr-FR" sz="2400" dirty="0">
                <a:solidFill>
                  <a:schemeClr val="bg1"/>
                </a:solidFill>
              </a:rPr>
              <a:t> </a:t>
            </a:r>
            <a:r>
              <a:rPr lang="fr-FR" altLang="fr-FR" sz="2400" dirty="0" err="1">
                <a:solidFill>
                  <a:schemeClr val="bg1"/>
                </a:solidFill>
              </a:rPr>
              <a:t>hay</a:t>
            </a:r>
            <a:r>
              <a:rPr lang="fr-FR" altLang="fr-FR" sz="2400" dirty="0">
                <a:solidFill>
                  <a:schemeClr val="bg1"/>
                </a:solidFill>
              </a:rPr>
              <a:t> </a:t>
            </a:r>
            <a:r>
              <a:rPr lang="fr-FR" altLang="fr-FR" sz="2400" dirty="0" err="1">
                <a:solidFill>
                  <a:schemeClr val="bg1"/>
                </a:solidFill>
              </a:rPr>
              <a:t>fever</a:t>
            </a:r>
            <a:r>
              <a:rPr lang="fr-FR" altLang="fr-FR" sz="2400" dirty="0">
                <a:solidFill>
                  <a:schemeClr val="bg1"/>
                </a:solidFill>
              </a:rPr>
              <a:t> …</a:t>
            </a:r>
          </a:p>
          <a:p>
            <a:pPr>
              <a:spcBef>
                <a:spcPct val="0"/>
              </a:spcBef>
              <a:buNone/>
            </a:pPr>
            <a:endParaRPr lang="fr-FR" altLang="fr-FR" sz="2400" dirty="0">
              <a:solidFill>
                <a:schemeClr val="bg1"/>
              </a:solidFill>
            </a:endParaRPr>
          </a:p>
          <a:p>
            <a:pPr algn="ctr">
              <a:spcBef>
                <a:spcPct val="0"/>
              </a:spcBef>
              <a:buNone/>
            </a:pPr>
            <a:r>
              <a:rPr lang="fr-FR" altLang="fr-FR" sz="2400" b="1" dirty="0">
                <a:solidFill>
                  <a:schemeClr val="bg1"/>
                </a:solidFill>
              </a:rPr>
              <a:t>BNS24 (all hypo) =</a:t>
            </a:r>
          </a:p>
          <a:p>
            <a:pPr>
              <a:spcBef>
                <a:spcPct val="0"/>
              </a:spcBef>
              <a:buNone/>
            </a:pPr>
            <a:endParaRPr lang="fr-FR" altLang="fr-FR" sz="2400" dirty="0">
              <a:solidFill>
                <a:schemeClr val="bg1"/>
              </a:solidFill>
            </a:endParaRPr>
          </a:p>
          <a:p>
            <a:pPr>
              <a:spcBef>
                <a:spcPct val="0"/>
              </a:spcBef>
              <a:buNone/>
            </a:pPr>
            <a:r>
              <a:rPr lang="fr-FR" altLang="fr-FR" sz="2400" dirty="0">
                <a:solidFill>
                  <a:schemeClr val="bg1"/>
                </a:solidFill>
              </a:rPr>
              <a:t>Curcuma </a:t>
            </a:r>
            <a:r>
              <a:rPr lang="fr-FR" altLang="fr-FR" sz="2400" dirty="0" err="1">
                <a:solidFill>
                  <a:schemeClr val="bg1"/>
                </a:solidFill>
              </a:rPr>
              <a:t>xanth</a:t>
            </a:r>
            <a:r>
              <a:rPr lang="fr-FR" altLang="fr-FR" sz="2400" dirty="0">
                <a:solidFill>
                  <a:schemeClr val="bg1"/>
                </a:solidFill>
              </a:rPr>
              <a:t>.  1 DH + </a:t>
            </a:r>
            <a:r>
              <a:rPr lang="fr-FR" altLang="fr-FR" sz="2400" dirty="0" err="1">
                <a:solidFill>
                  <a:schemeClr val="bg1"/>
                </a:solidFill>
              </a:rPr>
              <a:t>Zincum</a:t>
            </a:r>
            <a:r>
              <a:rPr lang="fr-FR" altLang="fr-FR" sz="2400" dirty="0">
                <a:solidFill>
                  <a:schemeClr val="bg1"/>
                </a:solidFill>
              </a:rPr>
              <a:t> </a:t>
            </a:r>
            <a:r>
              <a:rPr lang="fr-FR" altLang="fr-FR" sz="2400" dirty="0" err="1">
                <a:solidFill>
                  <a:schemeClr val="bg1"/>
                </a:solidFill>
              </a:rPr>
              <a:t>sulfur</a:t>
            </a:r>
            <a:r>
              <a:rPr lang="fr-FR" altLang="fr-FR" sz="2400" dirty="0">
                <a:solidFill>
                  <a:schemeClr val="bg1"/>
                </a:solidFill>
              </a:rPr>
              <a:t>. 4 DH</a:t>
            </a:r>
            <a:endParaRPr lang="en-US" altLang="fr-FR" sz="2400" dirty="0">
              <a:solidFill>
                <a:schemeClr val="bg1"/>
              </a:solidFill>
            </a:endParaRPr>
          </a:p>
          <a:p>
            <a:endParaRPr lang="fr-FR" sz="1700" dirty="0">
              <a:solidFill>
                <a:schemeClr val="bg1"/>
              </a:solidFill>
            </a:endParaRPr>
          </a:p>
        </p:txBody>
      </p:sp>
      <p:pic>
        <p:nvPicPr>
          <p:cNvPr id="4" name="Image 1">
            <a:extLst>
              <a:ext uri="{FF2B5EF4-FFF2-40B4-BE49-F238E27FC236}">
                <a16:creationId xmlns:a16="http://schemas.microsoft.com/office/drawing/2014/main" id="{87EC262E-48BB-490D-973C-43DACAF599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0909" y="440585"/>
            <a:ext cx="7176897" cy="61567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251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2B9B97C-D0E9-4F87-BCB2-0DDA39EFC5E1}"/>
              </a:ext>
            </a:extLst>
          </p:cNvPr>
          <p:cNvSpPr>
            <a:spLocks noGrp="1"/>
          </p:cNvSpPr>
          <p:nvPr>
            <p:ph idx="1"/>
          </p:nvPr>
        </p:nvSpPr>
        <p:spPr>
          <a:xfrm>
            <a:off x="320040" y="308610"/>
            <a:ext cx="4057650" cy="6183630"/>
          </a:xfrm>
        </p:spPr>
        <p:txBody>
          <a:bodyPr>
            <a:noAutofit/>
          </a:bodyPr>
          <a:lstStyle/>
          <a:p>
            <a:pPr marL="0" indent="0">
              <a:buNone/>
            </a:pPr>
            <a:r>
              <a:rPr lang="fr-FR" altLang="fr-FR" dirty="0">
                <a:solidFill>
                  <a:schemeClr val="bg1"/>
                </a:solidFill>
              </a:rPr>
              <a:t>50-year-old lady, </a:t>
            </a:r>
            <a:r>
              <a:rPr lang="fr-FR" altLang="fr-FR" dirty="0" err="1">
                <a:solidFill>
                  <a:schemeClr val="bg1"/>
                </a:solidFill>
              </a:rPr>
              <a:t>thin</a:t>
            </a:r>
            <a:r>
              <a:rPr lang="fr-FR" altLang="fr-FR" dirty="0">
                <a:solidFill>
                  <a:schemeClr val="bg1"/>
                </a:solidFill>
              </a:rPr>
              <a:t>, </a:t>
            </a:r>
            <a:r>
              <a:rPr lang="fr-FR" altLang="fr-FR" dirty="0" err="1">
                <a:solidFill>
                  <a:schemeClr val="bg1"/>
                </a:solidFill>
              </a:rPr>
              <a:t>weakened</a:t>
            </a:r>
            <a:r>
              <a:rPr lang="fr-FR" altLang="fr-FR" dirty="0">
                <a:solidFill>
                  <a:schemeClr val="bg1"/>
                </a:solidFill>
              </a:rPr>
              <a:t> and </a:t>
            </a:r>
            <a:r>
              <a:rPr lang="fr-FR" altLang="fr-FR" dirty="0" err="1">
                <a:solidFill>
                  <a:schemeClr val="bg1"/>
                </a:solidFill>
              </a:rPr>
              <a:t>hypotense</a:t>
            </a:r>
            <a:r>
              <a:rPr lang="fr-FR" altLang="fr-FR" dirty="0">
                <a:solidFill>
                  <a:schemeClr val="bg1"/>
                </a:solidFill>
              </a:rPr>
              <a:t>, </a:t>
            </a:r>
            <a:r>
              <a:rPr lang="fr-FR" altLang="fr-FR" dirty="0" err="1">
                <a:solidFill>
                  <a:schemeClr val="bg1"/>
                </a:solidFill>
              </a:rPr>
              <a:t>presenting</a:t>
            </a:r>
            <a:r>
              <a:rPr lang="fr-FR" altLang="fr-FR" dirty="0">
                <a:solidFill>
                  <a:schemeClr val="bg1"/>
                </a:solidFill>
              </a:rPr>
              <a:t> </a:t>
            </a:r>
            <a:r>
              <a:rPr lang="fr-FR" altLang="fr-FR" dirty="0" err="1">
                <a:solidFill>
                  <a:schemeClr val="bg1"/>
                </a:solidFill>
              </a:rPr>
              <a:t>systematic</a:t>
            </a:r>
            <a:r>
              <a:rPr lang="fr-FR" altLang="fr-FR" dirty="0">
                <a:solidFill>
                  <a:schemeClr val="bg1"/>
                </a:solidFill>
              </a:rPr>
              <a:t> </a:t>
            </a:r>
            <a:r>
              <a:rPr lang="fr-FR" altLang="fr-FR" b="1" dirty="0" err="1">
                <a:solidFill>
                  <a:schemeClr val="bg1"/>
                </a:solidFill>
              </a:rPr>
              <a:t>Sclerodermia</a:t>
            </a:r>
            <a:endParaRPr lang="fr-FR" altLang="fr-FR" b="1" dirty="0">
              <a:solidFill>
                <a:schemeClr val="bg1"/>
              </a:solidFill>
            </a:endParaRPr>
          </a:p>
          <a:p>
            <a:pPr marL="0" indent="0">
              <a:buNone/>
            </a:pPr>
            <a:br>
              <a:rPr lang="fr-FR" altLang="fr-FR" dirty="0">
                <a:solidFill>
                  <a:schemeClr val="bg1"/>
                </a:solidFill>
              </a:rPr>
            </a:br>
            <a:r>
              <a:rPr lang="fr-FR" altLang="fr-FR" dirty="0">
                <a:solidFill>
                  <a:schemeClr val="bg1"/>
                </a:solidFill>
              </a:rPr>
              <a:t>Hypo Albumines (water) et Alpha 1 (</a:t>
            </a:r>
            <a:r>
              <a:rPr lang="fr-FR" altLang="fr-FR" dirty="0" err="1">
                <a:solidFill>
                  <a:schemeClr val="bg1"/>
                </a:solidFill>
              </a:rPr>
              <a:t>blood</a:t>
            </a:r>
            <a:r>
              <a:rPr lang="fr-FR" altLang="fr-FR" dirty="0">
                <a:solidFill>
                  <a:schemeClr val="bg1"/>
                </a:solidFill>
              </a:rPr>
              <a:t>)</a:t>
            </a:r>
            <a:br>
              <a:rPr lang="fr-FR" altLang="fr-FR" dirty="0">
                <a:solidFill>
                  <a:schemeClr val="bg1"/>
                </a:solidFill>
              </a:rPr>
            </a:br>
            <a:r>
              <a:rPr lang="fr-FR" altLang="fr-FR" dirty="0">
                <a:solidFill>
                  <a:schemeClr val="bg1"/>
                </a:solidFill>
              </a:rPr>
              <a:t>Hyper Bêta (complément) + Gamma (</a:t>
            </a:r>
            <a:r>
              <a:rPr lang="fr-FR" altLang="fr-FR" dirty="0" err="1">
                <a:solidFill>
                  <a:schemeClr val="bg1"/>
                </a:solidFill>
              </a:rPr>
              <a:t>antibodies</a:t>
            </a:r>
            <a:r>
              <a:rPr lang="fr-FR" altLang="fr-FR" dirty="0">
                <a:solidFill>
                  <a:schemeClr val="bg1"/>
                </a:solidFill>
              </a:rPr>
              <a:t>) = « Auto-immune </a:t>
            </a:r>
            <a:r>
              <a:rPr lang="fr-FR" altLang="fr-FR" dirty="0" err="1">
                <a:solidFill>
                  <a:schemeClr val="bg1"/>
                </a:solidFill>
              </a:rPr>
              <a:t>disease</a:t>
            </a:r>
            <a:r>
              <a:rPr lang="fr-FR" altLang="fr-FR" dirty="0">
                <a:solidFill>
                  <a:schemeClr val="bg1"/>
                </a:solidFill>
              </a:rPr>
              <a:t> »</a:t>
            </a:r>
            <a:br>
              <a:rPr lang="fr-FR" altLang="fr-FR" dirty="0">
                <a:solidFill>
                  <a:schemeClr val="bg1"/>
                </a:solidFill>
              </a:rPr>
            </a:br>
            <a:r>
              <a:rPr lang="fr-FR" altLang="fr-FR" dirty="0">
                <a:solidFill>
                  <a:schemeClr val="bg1"/>
                </a:solidFill>
              </a:rPr>
              <a:t>Hyper </a:t>
            </a:r>
            <a:r>
              <a:rPr lang="fr-FR" altLang="fr-FR" dirty="0" err="1">
                <a:solidFill>
                  <a:schemeClr val="bg1"/>
                </a:solidFill>
              </a:rPr>
              <a:t>EuA</a:t>
            </a:r>
            <a:r>
              <a:rPr lang="fr-FR" altLang="fr-FR" dirty="0">
                <a:solidFill>
                  <a:schemeClr val="bg1"/>
                </a:solidFill>
              </a:rPr>
              <a:t> (« </a:t>
            </a:r>
            <a:r>
              <a:rPr lang="fr-FR" altLang="fr-FR" dirty="0" err="1">
                <a:solidFill>
                  <a:schemeClr val="bg1"/>
                </a:solidFill>
              </a:rPr>
              <a:t>fire</a:t>
            </a:r>
            <a:r>
              <a:rPr lang="fr-FR" altLang="fr-FR" dirty="0">
                <a:solidFill>
                  <a:schemeClr val="bg1"/>
                </a:solidFill>
              </a:rPr>
              <a:t> ») on hypo </a:t>
            </a:r>
            <a:r>
              <a:rPr lang="fr-FR" altLang="fr-FR" dirty="0" err="1">
                <a:solidFill>
                  <a:schemeClr val="bg1"/>
                </a:solidFill>
              </a:rPr>
              <a:t>EuG</a:t>
            </a:r>
            <a:r>
              <a:rPr lang="fr-FR" altLang="fr-FR" dirty="0">
                <a:solidFill>
                  <a:schemeClr val="bg1"/>
                </a:solidFill>
              </a:rPr>
              <a:t> (« </a:t>
            </a:r>
            <a:r>
              <a:rPr lang="fr-FR" altLang="fr-FR" dirty="0" err="1">
                <a:solidFill>
                  <a:schemeClr val="bg1"/>
                </a:solidFill>
              </a:rPr>
              <a:t>dryness</a:t>
            </a:r>
            <a:r>
              <a:rPr lang="fr-FR" altLang="fr-FR" dirty="0">
                <a:solidFill>
                  <a:schemeClr val="bg1"/>
                </a:solidFill>
              </a:rPr>
              <a:t> »)</a:t>
            </a:r>
            <a:br>
              <a:rPr lang="fr-FR" altLang="fr-FR" dirty="0">
                <a:solidFill>
                  <a:schemeClr val="bg1"/>
                </a:solidFill>
              </a:rPr>
            </a:br>
            <a:br>
              <a:rPr lang="fr-FR" altLang="fr-FR" dirty="0">
                <a:solidFill>
                  <a:schemeClr val="bg1"/>
                </a:solidFill>
              </a:rPr>
            </a:br>
            <a:r>
              <a:rPr lang="fr-FR" altLang="fr-FR" dirty="0" err="1">
                <a:solidFill>
                  <a:schemeClr val="bg1"/>
                </a:solidFill>
              </a:rPr>
              <a:t>Cuprum</a:t>
            </a:r>
            <a:r>
              <a:rPr lang="fr-FR" altLang="fr-FR" dirty="0">
                <a:solidFill>
                  <a:schemeClr val="bg1"/>
                </a:solidFill>
              </a:rPr>
              <a:t> and </a:t>
            </a:r>
            <a:r>
              <a:rPr lang="fr-FR" altLang="fr-FR" dirty="0" err="1">
                <a:solidFill>
                  <a:schemeClr val="bg1"/>
                </a:solidFill>
              </a:rPr>
              <a:t>Mercurius</a:t>
            </a:r>
            <a:endParaRPr lang="fr-FR" dirty="0">
              <a:solidFill>
                <a:schemeClr val="bg1"/>
              </a:solidFill>
            </a:endParaRPr>
          </a:p>
        </p:txBody>
      </p:sp>
      <p:pic>
        <p:nvPicPr>
          <p:cNvPr id="4" name="Image 1">
            <a:extLst>
              <a:ext uri="{FF2B5EF4-FFF2-40B4-BE49-F238E27FC236}">
                <a16:creationId xmlns:a16="http://schemas.microsoft.com/office/drawing/2014/main" id="{52382A65-BA9B-45D4-BD58-DD4EE833A2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5745" y="362474"/>
            <a:ext cx="7149179" cy="61330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503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C9650B0-52A7-4327-92F0-97E1E9275BA0}"/>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spcBef>
                <a:spcPct val="50000"/>
              </a:spcBef>
            </a:pPr>
            <a:r>
              <a:rPr lang="fr-FR" altLang="fr-FR" sz="2800" dirty="0">
                <a:solidFill>
                  <a:schemeClr val="bg1"/>
                </a:solidFill>
                <a:latin typeface="+mn-lt"/>
              </a:rPr>
              <a:t>Mrs G. 54 </a:t>
            </a:r>
            <a:r>
              <a:rPr lang="fr-FR" altLang="fr-FR" sz="2800" dirty="0" err="1">
                <a:solidFill>
                  <a:schemeClr val="bg1"/>
                </a:solidFill>
                <a:latin typeface="+mn-lt"/>
              </a:rPr>
              <a:t>years</a:t>
            </a:r>
            <a:r>
              <a:rPr lang="fr-FR" altLang="fr-FR" sz="2800" dirty="0">
                <a:solidFill>
                  <a:schemeClr val="bg1"/>
                </a:solidFill>
                <a:latin typeface="+mn-lt"/>
              </a:rPr>
              <a:t> </a:t>
            </a:r>
            <a:r>
              <a:rPr lang="fr-FR" altLang="fr-FR" sz="2800" dirty="0" err="1">
                <a:solidFill>
                  <a:schemeClr val="bg1"/>
                </a:solidFill>
                <a:latin typeface="+mn-lt"/>
              </a:rPr>
              <a:t>old</a:t>
            </a:r>
            <a:br>
              <a:rPr lang="fr-FR" altLang="fr-FR" sz="2800" dirty="0">
                <a:solidFill>
                  <a:schemeClr val="bg1"/>
                </a:solidFill>
                <a:latin typeface="+mn-lt"/>
              </a:rPr>
            </a:br>
            <a:r>
              <a:rPr lang="fr-FR" altLang="fr-FR" sz="2800" dirty="0" err="1">
                <a:solidFill>
                  <a:schemeClr val="bg1"/>
                </a:solidFill>
                <a:latin typeface="+mn-lt"/>
              </a:rPr>
              <a:t>Mild</a:t>
            </a:r>
            <a:r>
              <a:rPr lang="fr-FR" altLang="fr-FR" sz="2800" dirty="0">
                <a:solidFill>
                  <a:schemeClr val="bg1"/>
                </a:solidFill>
                <a:latin typeface="+mn-lt"/>
              </a:rPr>
              <a:t> </a:t>
            </a:r>
            <a:r>
              <a:rPr lang="fr-FR" altLang="fr-FR" sz="2800" dirty="0" err="1">
                <a:solidFill>
                  <a:schemeClr val="bg1"/>
                </a:solidFill>
                <a:latin typeface="+mn-lt"/>
              </a:rPr>
              <a:t>renal</a:t>
            </a:r>
            <a:r>
              <a:rPr lang="fr-FR" altLang="fr-FR" sz="2800" dirty="0">
                <a:solidFill>
                  <a:schemeClr val="bg1"/>
                </a:solidFill>
                <a:latin typeface="+mn-lt"/>
              </a:rPr>
              <a:t> </a:t>
            </a:r>
            <a:r>
              <a:rPr lang="fr-FR" altLang="fr-FR" sz="2800" dirty="0" err="1">
                <a:solidFill>
                  <a:schemeClr val="bg1"/>
                </a:solidFill>
                <a:latin typeface="+mn-lt"/>
              </a:rPr>
              <a:t>insufficiency</a:t>
            </a:r>
            <a:br>
              <a:rPr lang="en-GB" altLang="fr-FR" sz="2200" dirty="0">
                <a:solidFill>
                  <a:schemeClr val="bg1"/>
                </a:solidFill>
                <a:latin typeface="Comic Sans MS" panose="030F0702030302020204" pitchFamily="66" charset="0"/>
              </a:rPr>
            </a:br>
            <a:endParaRPr lang="fr-FR" sz="2200" dirty="0">
              <a:solidFill>
                <a:schemeClr val="bg1"/>
              </a:solidFill>
            </a:endParaRPr>
          </a:p>
        </p:txBody>
      </p:sp>
      <p:sp>
        <p:nvSpPr>
          <p:cNvPr id="3" name="Espace réservé du contenu 2">
            <a:extLst>
              <a:ext uri="{FF2B5EF4-FFF2-40B4-BE49-F238E27FC236}">
                <a16:creationId xmlns:a16="http://schemas.microsoft.com/office/drawing/2014/main" id="{5FC4C559-6130-4BF5-B6A1-3728916C795C}"/>
              </a:ext>
            </a:extLst>
          </p:cNvPr>
          <p:cNvSpPr>
            <a:spLocks noGrp="1"/>
          </p:cNvSpPr>
          <p:nvPr>
            <p:ph idx="1"/>
          </p:nvPr>
        </p:nvSpPr>
        <p:spPr>
          <a:xfrm>
            <a:off x="160020" y="2638043"/>
            <a:ext cx="4251960" cy="4068317"/>
          </a:xfrm>
        </p:spPr>
        <p:txBody>
          <a:bodyPr>
            <a:normAutofit/>
          </a:bodyPr>
          <a:lstStyle/>
          <a:p>
            <a:pPr marL="0" indent="0">
              <a:buNone/>
            </a:pPr>
            <a:r>
              <a:rPr lang="fr-FR" altLang="fr-FR" sz="2400" b="1" dirty="0" err="1">
                <a:solidFill>
                  <a:schemeClr val="bg1"/>
                </a:solidFill>
              </a:rPr>
              <a:t>Clinically</a:t>
            </a:r>
            <a:r>
              <a:rPr lang="fr-FR" altLang="fr-FR" sz="2400" b="1" dirty="0">
                <a:solidFill>
                  <a:schemeClr val="bg1"/>
                </a:solidFill>
              </a:rPr>
              <a:t> </a:t>
            </a:r>
            <a:r>
              <a:rPr lang="fr-FR" altLang="fr-FR" sz="2400" b="1" dirty="0" err="1">
                <a:solidFill>
                  <a:schemeClr val="bg1"/>
                </a:solidFill>
              </a:rPr>
              <a:t>well</a:t>
            </a:r>
            <a:r>
              <a:rPr lang="fr-FR" altLang="fr-FR" sz="2400" b="1" dirty="0">
                <a:solidFill>
                  <a:schemeClr val="bg1"/>
                </a:solidFill>
              </a:rPr>
              <a:t> …</a:t>
            </a:r>
            <a:br>
              <a:rPr lang="fr-FR" altLang="fr-FR" sz="2400" b="1" dirty="0">
                <a:solidFill>
                  <a:schemeClr val="bg1"/>
                </a:solidFill>
              </a:rPr>
            </a:br>
            <a:r>
              <a:rPr lang="fr-FR" altLang="fr-FR" sz="2400" dirty="0" err="1">
                <a:solidFill>
                  <a:schemeClr val="bg1"/>
                </a:solidFill>
              </a:rPr>
              <a:t>moderate</a:t>
            </a:r>
            <a:r>
              <a:rPr lang="fr-FR" altLang="fr-FR" sz="2400" dirty="0">
                <a:solidFill>
                  <a:schemeClr val="bg1"/>
                </a:solidFill>
              </a:rPr>
              <a:t> </a:t>
            </a:r>
            <a:r>
              <a:rPr lang="fr-FR" altLang="fr-FR" sz="2400" dirty="0" err="1">
                <a:solidFill>
                  <a:schemeClr val="bg1"/>
                </a:solidFill>
              </a:rPr>
              <a:t>overweight</a:t>
            </a:r>
            <a:r>
              <a:rPr lang="fr-FR" altLang="fr-FR" sz="2400" b="1" dirty="0">
                <a:solidFill>
                  <a:schemeClr val="bg1"/>
                </a:solidFill>
              </a:rPr>
              <a:t> </a:t>
            </a:r>
            <a:r>
              <a:rPr lang="fr-FR" altLang="fr-FR" sz="2400" dirty="0">
                <a:solidFill>
                  <a:schemeClr val="bg1"/>
                </a:solidFill>
              </a:rPr>
              <a:t>and HTA</a:t>
            </a:r>
          </a:p>
          <a:p>
            <a:pPr marL="0" indent="0">
              <a:buNone/>
            </a:pPr>
            <a:r>
              <a:rPr lang="fr-FR" altLang="fr-FR" sz="2400" dirty="0">
                <a:solidFill>
                  <a:schemeClr val="bg1"/>
                </a:solidFill>
              </a:rPr>
              <a:t> </a:t>
            </a:r>
            <a:br>
              <a:rPr lang="fr-FR" altLang="fr-FR" sz="2400" dirty="0">
                <a:solidFill>
                  <a:schemeClr val="bg1"/>
                </a:solidFill>
              </a:rPr>
            </a:br>
            <a:r>
              <a:rPr lang="fr-FR" altLang="fr-FR" sz="2400" b="1" dirty="0" err="1">
                <a:solidFill>
                  <a:schemeClr val="bg1"/>
                </a:solidFill>
              </a:rPr>
              <a:t>Biologicaly</a:t>
            </a:r>
            <a:r>
              <a:rPr lang="fr-FR" altLang="fr-FR" sz="2400" b="1" dirty="0">
                <a:solidFill>
                  <a:schemeClr val="bg1"/>
                </a:solidFill>
              </a:rPr>
              <a:t> </a:t>
            </a:r>
            <a:r>
              <a:rPr lang="fr-FR" altLang="fr-FR" sz="2400" b="1" dirty="0" err="1">
                <a:solidFill>
                  <a:schemeClr val="bg1"/>
                </a:solidFill>
              </a:rPr>
              <a:t>well</a:t>
            </a:r>
            <a:r>
              <a:rPr lang="fr-FR" altLang="fr-FR" sz="2400" dirty="0">
                <a:solidFill>
                  <a:schemeClr val="bg1"/>
                </a:solidFill>
              </a:rPr>
              <a:t>… </a:t>
            </a:r>
            <a:br>
              <a:rPr lang="fr-FR" altLang="fr-FR" sz="2400" dirty="0">
                <a:solidFill>
                  <a:schemeClr val="bg1"/>
                </a:solidFill>
              </a:rPr>
            </a:br>
            <a:r>
              <a:rPr lang="fr-FR" altLang="fr-FR" sz="2400" dirty="0" err="1">
                <a:solidFill>
                  <a:schemeClr val="bg1"/>
                </a:solidFill>
              </a:rPr>
              <a:t>except</a:t>
            </a:r>
            <a:r>
              <a:rPr lang="fr-FR" altLang="fr-FR" sz="2400" dirty="0">
                <a:solidFill>
                  <a:schemeClr val="bg1"/>
                </a:solidFill>
              </a:rPr>
              <a:t> </a:t>
            </a:r>
            <a:r>
              <a:rPr lang="fr-FR" altLang="fr-FR" sz="2400" dirty="0" err="1">
                <a:solidFill>
                  <a:schemeClr val="bg1"/>
                </a:solidFill>
              </a:rPr>
              <a:t>Urea</a:t>
            </a:r>
            <a:r>
              <a:rPr lang="fr-FR" altLang="fr-FR" sz="2400" dirty="0">
                <a:solidFill>
                  <a:schemeClr val="bg1"/>
                </a:solidFill>
              </a:rPr>
              <a:t> to 9,5 </a:t>
            </a:r>
            <a:r>
              <a:rPr lang="fr-FR" altLang="fr-FR" sz="2400" dirty="0" err="1">
                <a:solidFill>
                  <a:schemeClr val="bg1"/>
                </a:solidFill>
              </a:rPr>
              <a:t>mmol</a:t>
            </a:r>
            <a:r>
              <a:rPr lang="fr-FR" altLang="fr-FR" sz="2400" dirty="0">
                <a:solidFill>
                  <a:schemeClr val="bg1"/>
                </a:solidFill>
              </a:rPr>
              <a:t>./l et </a:t>
            </a:r>
            <a:r>
              <a:rPr lang="fr-FR" altLang="fr-FR" sz="2400" dirty="0" err="1">
                <a:solidFill>
                  <a:schemeClr val="bg1"/>
                </a:solidFill>
              </a:rPr>
              <a:t>Creatinine</a:t>
            </a:r>
            <a:r>
              <a:rPr lang="fr-FR" altLang="fr-FR" sz="2400" dirty="0">
                <a:solidFill>
                  <a:schemeClr val="bg1"/>
                </a:solidFill>
              </a:rPr>
              <a:t> to 122</a:t>
            </a:r>
          </a:p>
          <a:p>
            <a:pPr marL="0" indent="0">
              <a:buNone/>
            </a:pPr>
            <a:br>
              <a:rPr lang="fr-FR" altLang="fr-FR" sz="2400" dirty="0">
                <a:solidFill>
                  <a:schemeClr val="bg1"/>
                </a:solidFill>
              </a:rPr>
            </a:br>
            <a:r>
              <a:rPr lang="en-US" altLang="fr-FR" sz="2400" dirty="0">
                <a:solidFill>
                  <a:schemeClr val="bg1"/>
                </a:solidFill>
              </a:rPr>
              <a:t>In fact, monstrous </a:t>
            </a:r>
            <a:r>
              <a:rPr lang="en-US" altLang="fr-FR" sz="2400" b="1" dirty="0" err="1">
                <a:solidFill>
                  <a:schemeClr val="bg1"/>
                </a:solidFill>
              </a:rPr>
              <a:t>hépato</a:t>
            </a:r>
            <a:r>
              <a:rPr lang="en-US" altLang="fr-FR" sz="2400" b="1" dirty="0">
                <a:solidFill>
                  <a:schemeClr val="bg1"/>
                </a:solidFill>
              </a:rPr>
              <a:t>-renal </a:t>
            </a:r>
            <a:r>
              <a:rPr lang="en-US" altLang="fr-FR" sz="2400" b="1" dirty="0" err="1">
                <a:solidFill>
                  <a:schemeClr val="bg1"/>
                </a:solidFill>
              </a:rPr>
              <a:t>polykystose</a:t>
            </a:r>
            <a:r>
              <a:rPr lang="en-US" altLang="fr-FR" sz="2400" b="1" dirty="0">
                <a:solidFill>
                  <a:schemeClr val="bg1"/>
                </a:solidFill>
              </a:rPr>
              <a:t> </a:t>
            </a:r>
            <a:r>
              <a:rPr lang="en-US" altLang="fr-FR" sz="2400" dirty="0">
                <a:solidFill>
                  <a:schemeClr val="bg1"/>
                </a:solidFill>
              </a:rPr>
              <a:t>! </a:t>
            </a:r>
            <a:br>
              <a:rPr lang="fr-FR" altLang="fr-FR" sz="2400" dirty="0">
                <a:solidFill>
                  <a:schemeClr val="bg1"/>
                </a:solidFill>
              </a:rPr>
            </a:br>
            <a:r>
              <a:rPr lang="fr-FR" altLang="fr-FR" sz="2400" dirty="0" err="1">
                <a:solidFill>
                  <a:schemeClr val="bg1"/>
                </a:solidFill>
              </a:rPr>
              <a:t>Spartium</a:t>
            </a:r>
            <a:r>
              <a:rPr lang="fr-FR" altLang="fr-FR" sz="2400" dirty="0">
                <a:solidFill>
                  <a:schemeClr val="bg1"/>
                </a:solidFill>
              </a:rPr>
              <a:t> </a:t>
            </a:r>
            <a:r>
              <a:rPr lang="fr-FR" altLang="fr-FR" sz="2400" dirty="0" err="1">
                <a:solidFill>
                  <a:schemeClr val="bg1"/>
                </a:solidFill>
              </a:rPr>
              <a:t>junceum</a:t>
            </a:r>
            <a:r>
              <a:rPr lang="fr-FR" altLang="fr-FR" sz="2400" dirty="0">
                <a:solidFill>
                  <a:schemeClr val="bg1"/>
                </a:solidFill>
              </a:rPr>
              <a:t> (mn) 1 </a:t>
            </a:r>
            <a:r>
              <a:rPr lang="fr-FR" altLang="fr-FR" sz="2400" dirty="0">
                <a:solidFill>
                  <a:schemeClr val="bg1"/>
                </a:solidFill>
                <a:latin typeface="Comic Sans MS" panose="030F0702030302020204" pitchFamily="66" charset="0"/>
              </a:rPr>
              <a:t>DH</a:t>
            </a:r>
            <a:endParaRPr lang="fr-FR" sz="2400" dirty="0">
              <a:solidFill>
                <a:schemeClr val="bg1"/>
              </a:solidFill>
            </a:endParaRPr>
          </a:p>
        </p:txBody>
      </p:sp>
      <p:pic>
        <p:nvPicPr>
          <p:cNvPr id="4" name="Image 1">
            <a:extLst>
              <a:ext uri="{FF2B5EF4-FFF2-40B4-BE49-F238E27FC236}">
                <a16:creationId xmlns:a16="http://schemas.microsoft.com/office/drawing/2014/main" id="{32358E01-DB11-494F-B1E4-060A75B65B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1978" y="296227"/>
            <a:ext cx="7200329" cy="62173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58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346B7264-09E6-4778-A070-B2F39EEAB21F}"/>
              </a:ext>
            </a:extLst>
          </p:cNvPr>
          <p:cNvSpPr>
            <a:spLocks noGrp="1"/>
          </p:cNvSpPr>
          <p:nvPr>
            <p:ph type="title"/>
          </p:nvPr>
        </p:nvSpPr>
        <p:spPr>
          <a:xfrm>
            <a:off x="745223" y="490897"/>
            <a:ext cx="3759200" cy="1462726"/>
          </a:xfrm>
        </p:spPr>
        <p:txBody>
          <a:bodyPr>
            <a:normAutofit/>
          </a:bodyPr>
          <a:lstStyle/>
          <a:p>
            <a:r>
              <a:rPr lang="fr-FR" altLang="fr-FR" b="1" dirty="0">
                <a:solidFill>
                  <a:srgbClr val="FFFFFF"/>
                </a:solidFill>
              </a:rPr>
              <a:t>A simple but </a:t>
            </a:r>
            <a:r>
              <a:rPr lang="fr-FR" altLang="fr-FR" b="1" dirty="0" err="1">
                <a:solidFill>
                  <a:srgbClr val="FFFFFF"/>
                </a:solidFill>
              </a:rPr>
              <a:t>complete</a:t>
            </a:r>
            <a:r>
              <a:rPr lang="fr-FR" altLang="fr-FR" b="1" dirty="0">
                <a:solidFill>
                  <a:srgbClr val="FFFFFF"/>
                </a:solidFill>
              </a:rPr>
              <a:t> exam</a:t>
            </a:r>
            <a:endParaRPr lang="fr-FR" b="1" dirty="0">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Graphique 4" descr="Flèche : courbe légère">
            <a:extLst>
              <a:ext uri="{FF2B5EF4-FFF2-40B4-BE49-F238E27FC236}">
                <a16:creationId xmlns:a16="http://schemas.microsoft.com/office/drawing/2014/main" id="{C1021D67-744E-4F97-9597-E500055017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26279" y="2582272"/>
            <a:ext cx="1705848" cy="1705848"/>
          </a:xfrm>
          <a:prstGeom prst="rect">
            <a:avLst/>
          </a:prstGeom>
        </p:spPr>
      </p:pic>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Espace réservé du contenu 2">
            <a:extLst>
              <a:ext uri="{FF2B5EF4-FFF2-40B4-BE49-F238E27FC236}">
                <a16:creationId xmlns:a16="http://schemas.microsoft.com/office/drawing/2014/main" id="{8A742633-C146-43B8-90C7-39A9DFF58F54}"/>
              </a:ext>
            </a:extLst>
          </p:cNvPr>
          <p:cNvSpPr>
            <a:spLocks noGrp="1"/>
          </p:cNvSpPr>
          <p:nvPr>
            <p:ph idx="1"/>
          </p:nvPr>
        </p:nvSpPr>
        <p:spPr>
          <a:xfrm>
            <a:off x="7658103" y="795548"/>
            <a:ext cx="3759198" cy="5275603"/>
          </a:xfrm>
        </p:spPr>
        <p:txBody>
          <a:bodyPr anchor="ctr">
            <a:normAutofit fontScale="62500" lnSpcReduction="20000"/>
          </a:bodyPr>
          <a:lstStyle/>
          <a:p>
            <a:pPr marL="0" indent="0">
              <a:buNone/>
            </a:pPr>
            <a:endParaRPr lang="fr-FR" altLang="fr-FR" sz="3200" dirty="0"/>
          </a:p>
          <a:p>
            <a:endParaRPr lang="fr-FR" altLang="fr-FR" sz="3200" dirty="0"/>
          </a:p>
          <a:p>
            <a:endParaRPr lang="fr-FR" altLang="fr-FR" sz="3200" dirty="0"/>
          </a:p>
          <a:p>
            <a:pPr marL="0" indent="0" algn="ctr">
              <a:buNone/>
            </a:pPr>
            <a:r>
              <a:rPr lang="fr-FR" altLang="fr-FR" sz="5100" b="1" dirty="0"/>
              <a:t>How do </a:t>
            </a:r>
            <a:r>
              <a:rPr lang="fr-FR" altLang="fr-FR" sz="5100" b="1" dirty="0" err="1"/>
              <a:t>we</a:t>
            </a:r>
            <a:r>
              <a:rPr lang="fr-FR" altLang="fr-FR" sz="5100" b="1" dirty="0"/>
              <a:t> do </a:t>
            </a:r>
            <a:r>
              <a:rPr lang="fr-FR" altLang="fr-FR" sz="5100" b="1" dirty="0" err="1"/>
              <a:t>that</a:t>
            </a:r>
            <a:r>
              <a:rPr lang="fr-FR" altLang="fr-FR" sz="5100" b="1" dirty="0"/>
              <a:t> ? </a:t>
            </a:r>
          </a:p>
          <a:p>
            <a:pPr marL="0" indent="0">
              <a:buNone/>
            </a:pPr>
            <a:endParaRPr lang="fr-FR" altLang="fr-FR" sz="3600" dirty="0"/>
          </a:p>
          <a:p>
            <a:pPr algn="ctr"/>
            <a:endParaRPr lang="fr-FR" altLang="fr-FR" sz="3600" dirty="0"/>
          </a:p>
          <a:p>
            <a:pPr algn="ctr"/>
            <a:r>
              <a:rPr lang="fr-FR" altLang="fr-FR" sz="3600" dirty="0" err="1"/>
              <a:t>Reactivity</a:t>
            </a:r>
            <a:r>
              <a:rPr lang="fr-FR" altLang="fr-FR" sz="3600" dirty="0"/>
              <a:t> Tests </a:t>
            </a:r>
            <a:r>
              <a:rPr lang="fr-FR" altLang="fr-FR" sz="3600" dirty="0">
                <a:sym typeface="Wingdings" panose="05000000000000000000" pitchFamily="2" charset="2"/>
              </a:rPr>
              <a:t></a:t>
            </a:r>
            <a:r>
              <a:rPr lang="fr-FR" altLang="fr-FR" sz="3600" dirty="0"/>
              <a:t> </a:t>
            </a:r>
            <a:r>
              <a:rPr lang="fr-FR" altLang="fr-FR" sz="3600" dirty="0" err="1"/>
              <a:t>Serum</a:t>
            </a:r>
            <a:r>
              <a:rPr lang="fr-FR" altLang="fr-FR" sz="3600" dirty="0"/>
              <a:t> </a:t>
            </a:r>
            <a:r>
              <a:rPr lang="fr-FR" altLang="fr-FR" sz="3600" dirty="0" err="1"/>
              <a:t>Reactions</a:t>
            </a:r>
            <a:r>
              <a:rPr lang="fr-FR" altLang="fr-FR" sz="3600" dirty="0"/>
              <a:t> in living conditions</a:t>
            </a:r>
          </a:p>
          <a:p>
            <a:pPr algn="ctr"/>
            <a:endParaRPr lang="fr-FR" altLang="fr-FR" sz="3600" dirty="0"/>
          </a:p>
          <a:p>
            <a:pPr marL="0" indent="0" algn="ctr">
              <a:buNone/>
            </a:pPr>
            <a:endParaRPr lang="fr-FR" altLang="fr-FR" sz="3600" dirty="0"/>
          </a:p>
          <a:p>
            <a:pPr algn="ctr"/>
            <a:r>
              <a:rPr lang="fr-FR" altLang="fr-FR" sz="3600" dirty="0"/>
              <a:t>Unique Technic / </a:t>
            </a:r>
            <a:r>
              <a:rPr lang="fr-FR" altLang="fr-FR" sz="3600" dirty="0" err="1"/>
              <a:t>Different</a:t>
            </a:r>
            <a:r>
              <a:rPr lang="fr-FR" altLang="fr-FR" sz="3600" dirty="0"/>
              <a:t> </a:t>
            </a:r>
            <a:r>
              <a:rPr lang="fr-FR" altLang="fr-FR" sz="3600" dirty="0" err="1"/>
              <a:t>from</a:t>
            </a:r>
            <a:r>
              <a:rPr lang="fr-FR" altLang="fr-FR" sz="3600" dirty="0"/>
              <a:t> dry </a:t>
            </a:r>
            <a:r>
              <a:rPr lang="fr-FR" altLang="fr-FR" sz="3600" dirty="0" err="1"/>
              <a:t>chemistry</a:t>
            </a:r>
            <a:endParaRPr lang="fr-FR" altLang="fr-FR" sz="3600" dirty="0"/>
          </a:p>
          <a:p>
            <a:pPr marL="0" indent="0">
              <a:buNone/>
            </a:pPr>
            <a:endParaRPr lang="fr-FR" altLang="fr-FR" sz="2000" b="1" dirty="0"/>
          </a:p>
          <a:p>
            <a:pPr marL="0" indent="0">
              <a:buNone/>
            </a:pPr>
            <a:endParaRPr lang="fr-FR" altLang="fr-FR" sz="2000" dirty="0">
              <a:latin typeface="Comic Sans MS" panose="030F0702030302020204" pitchFamily="66" charset="0"/>
            </a:endParaRPr>
          </a:p>
          <a:p>
            <a:pPr marL="0" indent="0">
              <a:buNone/>
            </a:pPr>
            <a:endParaRPr lang="fr-FR" altLang="fr-FR" sz="2000" dirty="0">
              <a:latin typeface="Comic Sans MS" panose="030F0702030302020204" pitchFamily="66" charset="0"/>
            </a:endParaRPr>
          </a:p>
          <a:p>
            <a:pPr marL="0" indent="0">
              <a:buNone/>
            </a:pPr>
            <a:endParaRPr lang="fr-FR" altLang="fr-FR" sz="2000" dirty="0">
              <a:latin typeface="Comic Sans MS" panose="030F0702030302020204" pitchFamily="66" charset="0"/>
            </a:endParaRPr>
          </a:p>
          <a:p>
            <a:pPr>
              <a:buFontTx/>
              <a:buChar char="-"/>
            </a:pPr>
            <a:endParaRPr lang="fr-FR" sz="2000" dirty="0">
              <a:latin typeface="Comic Sans MS" panose="030F0702030302020204" pitchFamily="66" charset="0"/>
            </a:endParaRPr>
          </a:p>
          <a:p>
            <a:pPr>
              <a:buFontTx/>
              <a:buChar char="-"/>
            </a:pPr>
            <a:endParaRPr lang="fr-FR" altLang="fr-FR" sz="2000" dirty="0"/>
          </a:p>
          <a:p>
            <a:pPr>
              <a:buFontTx/>
              <a:buChar char="-"/>
            </a:pPr>
            <a:endParaRPr lang="fr-FR" sz="2000" dirty="0"/>
          </a:p>
        </p:txBody>
      </p:sp>
      <p:sp>
        <p:nvSpPr>
          <p:cNvPr id="6" name="Rectangle 5">
            <a:extLst>
              <a:ext uri="{FF2B5EF4-FFF2-40B4-BE49-F238E27FC236}">
                <a16:creationId xmlns:a16="http://schemas.microsoft.com/office/drawing/2014/main" id="{C478AF31-B941-4EFE-82A4-4FEBF644BD37}"/>
              </a:ext>
            </a:extLst>
          </p:cNvPr>
          <p:cNvSpPr/>
          <p:nvPr/>
        </p:nvSpPr>
        <p:spPr>
          <a:xfrm>
            <a:off x="484256" y="2173151"/>
            <a:ext cx="4402377" cy="2246769"/>
          </a:xfrm>
          <a:prstGeom prst="rect">
            <a:avLst/>
          </a:prstGeom>
        </p:spPr>
        <p:txBody>
          <a:bodyPr wrap="square">
            <a:spAutoFit/>
          </a:bodyPr>
          <a:lstStyle/>
          <a:p>
            <a:pPr>
              <a:buFont typeface="Wingdings" panose="05000000000000000000" pitchFamily="2" charset="2"/>
              <a:buChar char="ü"/>
            </a:pPr>
            <a:r>
              <a:rPr lang="fr-FR" altLang="fr-FR" sz="2800" dirty="0">
                <a:solidFill>
                  <a:schemeClr val="bg1"/>
                </a:solidFill>
              </a:rPr>
              <a:t>A simple </a:t>
            </a:r>
            <a:r>
              <a:rPr lang="fr-FR" altLang="fr-FR" sz="2800" dirty="0" err="1">
                <a:solidFill>
                  <a:schemeClr val="bg1"/>
                </a:solidFill>
              </a:rPr>
              <a:t>examination</a:t>
            </a:r>
            <a:endParaRPr lang="fr-FR" altLang="fr-FR" sz="2800" dirty="0">
              <a:solidFill>
                <a:schemeClr val="bg1"/>
              </a:solidFill>
            </a:endParaRPr>
          </a:p>
          <a:p>
            <a:r>
              <a:rPr lang="fr-FR" altLang="fr-FR" sz="2800" dirty="0">
                <a:solidFill>
                  <a:schemeClr val="bg1"/>
                </a:solidFill>
              </a:rPr>
              <a:t>  (few </a:t>
            </a:r>
            <a:r>
              <a:rPr lang="fr-FR" altLang="fr-FR" sz="2800" dirty="0" err="1">
                <a:solidFill>
                  <a:schemeClr val="bg1"/>
                </a:solidFill>
              </a:rPr>
              <a:t>parameters</a:t>
            </a:r>
            <a:r>
              <a:rPr lang="fr-FR" altLang="fr-FR" sz="2800" dirty="0">
                <a:solidFill>
                  <a:schemeClr val="bg1"/>
                </a:solidFill>
              </a:rPr>
              <a:t>)</a:t>
            </a:r>
          </a:p>
          <a:p>
            <a:endParaRPr lang="fr-FR" altLang="fr-FR" sz="2800" dirty="0">
              <a:solidFill>
                <a:schemeClr val="bg1"/>
              </a:solidFill>
            </a:endParaRPr>
          </a:p>
          <a:p>
            <a:pPr>
              <a:buFont typeface="Wingdings" panose="05000000000000000000" pitchFamily="2" charset="2"/>
              <a:buChar char="ü"/>
            </a:pPr>
            <a:r>
              <a:rPr lang="fr-FR" altLang="fr-FR" sz="2800" dirty="0" err="1">
                <a:solidFill>
                  <a:schemeClr val="bg1"/>
                </a:solidFill>
              </a:rPr>
              <a:t>Sufficiently</a:t>
            </a:r>
            <a:r>
              <a:rPr lang="fr-FR" altLang="fr-FR" sz="2800" dirty="0">
                <a:solidFill>
                  <a:schemeClr val="bg1"/>
                </a:solidFill>
              </a:rPr>
              <a:t> </a:t>
            </a:r>
            <a:r>
              <a:rPr lang="fr-FR" altLang="fr-FR" sz="2800" dirty="0" err="1">
                <a:solidFill>
                  <a:schemeClr val="bg1"/>
                </a:solidFill>
              </a:rPr>
              <a:t>globalizing</a:t>
            </a:r>
            <a:r>
              <a:rPr lang="fr-FR" altLang="fr-FR" sz="2800" dirty="0">
                <a:solidFill>
                  <a:schemeClr val="bg1"/>
                </a:solidFill>
              </a:rPr>
              <a:t>         value</a:t>
            </a:r>
          </a:p>
        </p:txBody>
      </p:sp>
      <p:sp>
        <p:nvSpPr>
          <p:cNvPr id="7" name="Rectangle 6">
            <a:extLst>
              <a:ext uri="{FF2B5EF4-FFF2-40B4-BE49-F238E27FC236}">
                <a16:creationId xmlns:a16="http://schemas.microsoft.com/office/drawing/2014/main" id="{DA905447-19C4-4445-B09E-5B8F577AA7EA}"/>
              </a:ext>
            </a:extLst>
          </p:cNvPr>
          <p:cNvSpPr/>
          <p:nvPr/>
        </p:nvSpPr>
        <p:spPr>
          <a:xfrm>
            <a:off x="484256" y="4819411"/>
            <a:ext cx="6705482" cy="1323439"/>
          </a:xfrm>
          <a:prstGeom prst="rect">
            <a:avLst/>
          </a:prstGeom>
        </p:spPr>
        <p:txBody>
          <a:bodyPr wrap="square">
            <a:spAutoFit/>
          </a:bodyPr>
          <a:lstStyle/>
          <a:p>
            <a:pPr algn="ctr"/>
            <a:r>
              <a:rPr lang="fr-FR" altLang="fr-FR" sz="4000" dirty="0">
                <a:solidFill>
                  <a:schemeClr val="bg1"/>
                </a:solidFill>
              </a:rPr>
              <a:t>to highlight main </a:t>
            </a:r>
            <a:r>
              <a:rPr lang="fr-FR" altLang="fr-FR" sz="4000" dirty="0" err="1">
                <a:solidFill>
                  <a:schemeClr val="bg1"/>
                </a:solidFill>
              </a:rPr>
              <a:t>dysfunctions</a:t>
            </a:r>
            <a:r>
              <a:rPr lang="fr-FR" altLang="fr-FR" sz="4000" dirty="0">
                <a:solidFill>
                  <a:schemeClr val="bg1"/>
                </a:solidFill>
              </a:rPr>
              <a:t> </a:t>
            </a:r>
            <a:r>
              <a:rPr lang="fr-FR" altLang="fr-FR" sz="4000" dirty="0" err="1">
                <a:solidFill>
                  <a:schemeClr val="bg1"/>
                </a:solidFill>
              </a:rPr>
              <a:t>observed</a:t>
            </a:r>
            <a:r>
              <a:rPr lang="fr-FR" altLang="fr-FR" sz="4000" dirty="0">
                <a:solidFill>
                  <a:schemeClr val="bg1"/>
                </a:solidFill>
              </a:rPr>
              <a:t> in the </a:t>
            </a:r>
            <a:r>
              <a:rPr lang="fr-FR" altLang="fr-FR" sz="4000" dirty="0" err="1">
                <a:solidFill>
                  <a:schemeClr val="bg1"/>
                </a:solidFill>
              </a:rPr>
              <a:t>clinic</a:t>
            </a:r>
            <a:endParaRPr lang="fr-FR" altLang="fr-FR" sz="4000" dirty="0">
              <a:solidFill>
                <a:schemeClr val="bg1"/>
              </a:solidFill>
            </a:endParaRPr>
          </a:p>
        </p:txBody>
      </p:sp>
    </p:spTree>
    <p:extLst>
      <p:ext uri="{BB962C8B-B14F-4D97-AF65-F5344CB8AC3E}">
        <p14:creationId xmlns:p14="http://schemas.microsoft.com/office/powerpoint/2010/main" val="1618977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CFB4DE3-A2CE-4358-A33D-9BEB66CBFBA0}"/>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altLang="fr-FR" dirty="0">
                <a:solidFill>
                  <a:schemeClr val="bg1"/>
                </a:solidFill>
                <a:latin typeface="+mn-lt"/>
              </a:rPr>
              <a:t>Giant rash</a:t>
            </a:r>
            <a:endParaRPr lang="fr-FR" dirty="0">
              <a:solidFill>
                <a:schemeClr val="bg1"/>
              </a:solidFill>
              <a:latin typeface="+mn-lt"/>
            </a:endParaRPr>
          </a:p>
        </p:txBody>
      </p:sp>
      <p:sp>
        <p:nvSpPr>
          <p:cNvPr id="3" name="Espace réservé du contenu 2">
            <a:extLst>
              <a:ext uri="{FF2B5EF4-FFF2-40B4-BE49-F238E27FC236}">
                <a16:creationId xmlns:a16="http://schemas.microsoft.com/office/drawing/2014/main" id="{83E7A821-83BC-4FA9-A3EA-C6B27D3B3C0C}"/>
              </a:ext>
            </a:extLst>
          </p:cNvPr>
          <p:cNvSpPr>
            <a:spLocks noGrp="1"/>
          </p:cNvSpPr>
          <p:nvPr>
            <p:ph idx="1"/>
          </p:nvPr>
        </p:nvSpPr>
        <p:spPr>
          <a:xfrm>
            <a:off x="113397" y="2638043"/>
            <a:ext cx="4367163" cy="3948493"/>
          </a:xfrm>
        </p:spPr>
        <p:txBody>
          <a:bodyPr>
            <a:normAutofit fontScale="92500" lnSpcReduction="10000"/>
          </a:bodyPr>
          <a:lstStyle/>
          <a:p>
            <a:pPr>
              <a:spcBef>
                <a:spcPct val="0"/>
              </a:spcBef>
              <a:buNone/>
            </a:pPr>
            <a:r>
              <a:rPr lang="fr-FR" altLang="fr-FR" sz="2400" dirty="0">
                <a:solidFill>
                  <a:schemeClr val="bg1"/>
                </a:solidFill>
              </a:rPr>
              <a:t>Mr. Ram.. </a:t>
            </a:r>
            <a:r>
              <a:rPr lang="en-US" altLang="fr-FR" sz="2400" dirty="0">
                <a:solidFill>
                  <a:schemeClr val="bg1"/>
                </a:solidFill>
              </a:rPr>
              <a:t>suffers from one giant rash with Quincke </a:t>
            </a:r>
            <a:r>
              <a:rPr lang="en-US" altLang="fr-FR" sz="2400" dirty="0" err="1">
                <a:solidFill>
                  <a:schemeClr val="bg1"/>
                </a:solidFill>
              </a:rPr>
              <a:t>oedema</a:t>
            </a:r>
            <a:r>
              <a:rPr lang="en-US" altLang="fr-FR" sz="2400" dirty="0">
                <a:solidFill>
                  <a:schemeClr val="bg1"/>
                </a:solidFill>
              </a:rPr>
              <a:t> </a:t>
            </a:r>
            <a:r>
              <a:rPr lang="fr-FR" altLang="fr-FR" sz="2400" dirty="0">
                <a:solidFill>
                  <a:schemeClr val="bg1"/>
                </a:solidFill>
              </a:rPr>
              <a:t> </a:t>
            </a:r>
            <a:r>
              <a:rPr lang="fr-FR" altLang="fr-FR" sz="2400" dirty="0" err="1">
                <a:solidFill>
                  <a:schemeClr val="bg1"/>
                </a:solidFill>
              </a:rPr>
              <a:t>since</a:t>
            </a:r>
            <a:r>
              <a:rPr lang="fr-FR" altLang="fr-FR" sz="2400" dirty="0">
                <a:solidFill>
                  <a:schemeClr val="bg1"/>
                </a:solidFill>
              </a:rPr>
              <a:t> </a:t>
            </a:r>
            <a:r>
              <a:rPr lang="fr-FR" altLang="fr-FR" sz="2400" dirty="0" err="1">
                <a:solidFill>
                  <a:schemeClr val="bg1"/>
                </a:solidFill>
              </a:rPr>
              <a:t>his</a:t>
            </a:r>
            <a:r>
              <a:rPr lang="fr-FR" altLang="fr-FR" sz="2400" dirty="0">
                <a:solidFill>
                  <a:schemeClr val="bg1"/>
                </a:solidFill>
              </a:rPr>
              <a:t> </a:t>
            </a:r>
            <a:r>
              <a:rPr lang="fr-FR" altLang="fr-FR" sz="2400" dirty="0" err="1">
                <a:solidFill>
                  <a:schemeClr val="bg1"/>
                </a:solidFill>
              </a:rPr>
              <a:t>mumps</a:t>
            </a:r>
            <a:r>
              <a:rPr lang="fr-FR" altLang="fr-FR" sz="2400" dirty="0">
                <a:solidFill>
                  <a:schemeClr val="bg1"/>
                </a:solidFill>
              </a:rPr>
              <a:t> (1995). </a:t>
            </a:r>
            <a:r>
              <a:rPr lang="fr-FR" altLang="fr-FR" sz="2400" dirty="0" err="1">
                <a:solidFill>
                  <a:schemeClr val="bg1"/>
                </a:solidFill>
              </a:rPr>
              <a:t>Tested</a:t>
            </a:r>
            <a:r>
              <a:rPr lang="fr-FR" altLang="fr-FR" sz="2400" dirty="0">
                <a:solidFill>
                  <a:schemeClr val="bg1"/>
                </a:solidFill>
              </a:rPr>
              <a:t> positive for </a:t>
            </a:r>
            <a:r>
              <a:rPr lang="fr-FR" altLang="fr-FR" sz="2400" dirty="0" err="1">
                <a:solidFill>
                  <a:schemeClr val="bg1"/>
                </a:solidFill>
              </a:rPr>
              <a:t>grass</a:t>
            </a:r>
            <a:r>
              <a:rPr lang="fr-FR" altLang="fr-FR" sz="2400" dirty="0">
                <a:solidFill>
                  <a:schemeClr val="bg1"/>
                </a:solidFill>
              </a:rPr>
              <a:t>, </a:t>
            </a:r>
            <a:r>
              <a:rPr lang="fr-FR" altLang="fr-FR" sz="2400" dirty="0" err="1">
                <a:solidFill>
                  <a:schemeClr val="bg1"/>
                </a:solidFill>
              </a:rPr>
              <a:t>nothing</a:t>
            </a:r>
            <a:r>
              <a:rPr lang="fr-FR" altLang="fr-FR" sz="2400" dirty="0">
                <a:solidFill>
                  <a:schemeClr val="bg1"/>
                </a:solidFill>
              </a:rPr>
              <a:t> </a:t>
            </a:r>
            <a:r>
              <a:rPr lang="fr-FR" altLang="fr-FR" sz="2400" dirty="0" err="1">
                <a:solidFill>
                  <a:schemeClr val="bg1"/>
                </a:solidFill>
              </a:rPr>
              <a:t>improves</a:t>
            </a:r>
            <a:r>
              <a:rPr lang="fr-FR" altLang="fr-FR" sz="2400" dirty="0">
                <a:solidFill>
                  <a:schemeClr val="bg1"/>
                </a:solidFill>
              </a:rPr>
              <a:t> </a:t>
            </a:r>
            <a:r>
              <a:rPr lang="fr-FR" altLang="fr-FR" sz="2400" dirty="0" err="1">
                <a:solidFill>
                  <a:schemeClr val="bg1"/>
                </a:solidFill>
              </a:rPr>
              <a:t>him</a:t>
            </a:r>
            <a:r>
              <a:rPr lang="fr-FR" altLang="fr-FR" sz="2400" dirty="0">
                <a:solidFill>
                  <a:schemeClr val="bg1"/>
                </a:solidFill>
              </a:rPr>
              <a:t> …</a:t>
            </a:r>
          </a:p>
          <a:p>
            <a:pPr>
              <a:spcBef>
                <a:spcPct val="0"/>
              </a:spcBef>
              <a:buNone/>
            </a:pPr>
            <a:endParaRPr lang="fr-FR" altLang="fr-FR" sz="2400" dirty="0">
              <a:solidFill>
                <a:schemeClr val="bg1"/>
              </a:solidFill>
            </a:endParaRPr>
          </a:p>
          <a:p>
            <a:pPr>
              <a:spcBef>
                <a:spcPct val="0"/>
              </a:spcBef>
              <a:buNone/>
            </a:pPr>
            <a:r>
              <a:rPr lang="en-US" altLang="fr-FR" sz="2400" dirty="0">
                <a:solidFill>
                  <a:schemeClr val="bg1"/>
                </a:solidFill>
              </a:rPr>
              <a:t>By emptying the </a:t>
            </a:r>
            <a:r>
              <a:rPr lang="en-US" altLang="fr-FR" sz="2400" dirty="0" err="1">
                <a:solidFill>
                  <a:schemeClr val="bg1"/>
                </a:solidFill>
              </a:rPr>
              <a:t>lymphoïd</a:t>
            </a:r>
            <a:r>
              <a:rPr lang="fr-FR" altLang="fr-FR" sz="2400" dirty="0">
                <a:solidFill>
                  <a:schemeClr val="bg1"/>
                </a:solidFill>
              </a:rPr>
              <a:t> </a:t>
            </a:r>
            <a:r>
              <a:rPr lang="en-US" altLang="fr-FR" sz="2400" dirty="0">
                <a:solidFill>
                  <a:schemeClr val="bg1"/>
                </a:solidFill>
              </a:rPr>
              <a:t>system (Gamma), by putting some water in the kidney (Alb.), limiting the </a:t>
            </a:r>
            <a:r>
              <a:rPr lang="en-US" altLang="fr-FR" sz="2400" dirty="0" err="1">
                <a:solidFill>
                  <a:schemeClr val="bg1"/>
                </a:solidFill>
              </a:rPr>
              <a:t>oxydatif</a:t>
            </a:r>
            <a:r>
              <a:rPr lang="en-US" altLang="fr-FR" sz="2400" dirty="0">
                <a:solidFill>
                  <a:schemeClr val="bg1"/>
                </a:solidFill>
              </a:rPr>
              <a:t> stress … </a:t>
            </a:r>
          </a:p>
          <a:p>
            <a:pPr>
              <a:spcBef>
                <a:spcPct val="0"/>
              </a:spcBef>
              <a:buNone/>
            </a:pPr>
            <a:r>
              <a:rPr lang="en-US" altLang="fr-FR" sz="2400" dirty="0">
                <a:solidFill>
                  <a:schemeClr val="bg1"/>
                </a:solidFill>
              </a:rPr>
              <a:t>everything went gradually back to order with :</a:t>
            </a:r>
          </a:p>
          <a:p>
            <a:pPr algn="ctr">
              <a:spcBef>
                <a:spcPct val="0"/>
              </a:spcBef>
              <a:buNone/>
            </a:pPr>
            <a:endParaRPr lang="en-US" altLang="fr-FR" sz="2400" dirty="0">
              <a:solidFill>
                <a:schemeClr val="bg1"/>
              </a:solidFill>
            </a:endParaRPr>
          </a:p>
          <a:p>
            <a:pPr algn="ctr">
              <a:spcBef>
                <a:spcPct val="0"/>
              </a:spcBef>
              <a:buNone/>
            </a:pPr>
            <a:r>
              <a:rPr lang="en-US" altLang="fr-FR" sz="2400" dirty="0">
                <a:solidFill>
                  <a:schemeClr val="bg1"/>
                </a:solidFill>
              </a:rPr>
              <a:t>Erodium </a:t>
            </a:r>
            <a:r>
              <a:rPr lang="en-US" altLang="fr-FR" sz="2400" dirty="0" err="1">
                <a:solidFill>
                  <a:schemeClr val="bg1"/>
                </a:solidFill>
              </a:rPr>
              <a:t>cicutarium</a:t>
            </a:r>
            <a:r>
              <a:rPr lang="en-US" altLang="fr-FR" sz="2400" dirty="0">
                <a:solidFill>
                  <a:schemeClr val="bg1"/>
                </a:solidFill>
              </a:rPr>
              <a:t> (K)</a:t>
            </a:r>
          </a:p>
          <a:p>
            <a:endParaRPr lang="fr-FR" sz="1600" dirty="0">
              <a:solidFill>
                <a:schemeClr val="bg1"/>
              </a:solidFill>
            </a:endParaRPr>
          </a:p>
        </p:txBody>
      </p:sp>
      <p:pic>
        <p:nvPicPr>
          <p:cNvPr id="4" name="Image 1">
            <a:extLst>
              <a:ext uri="{FF2B5EF4-FFF2-40B4-BE49-F238E27FC236}">
                <a16:creationId xmlns:a16="http://schemas.microsoft.com/office/drawing/2014/main" id="{EB00891A-6552-4897-A671-FC3F07AB22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0545" y="271462"/>
            <a:ext cx="7318058" cy="6315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217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B9DD8E-01E9-4D79-ABE8-587FD23B3ABB}"/>
              </a:ext>
            </a:extLst>
          </p:cNvPr>
          <p:cNvSpPr>
            <a:spLocks noGrp="1"/>
          </p:cNvSpPr>
          <p:nvPr>
            <p:ph type="title"/>
          </p:nvPr>
        </p:nvSpPr>
        <p:spPr>
          <a:xfrm>
            <a:off x="432647" y="643467"/>
            <a:ext cx="3785616" cy="2088642"/>
          </a:xfrm>
          <a:noFill/>
          <a:ln w="19050">
            <a:solidFill>
              <a:schemeClr val="bg1"/>
            </a:solidFill>
          </a:ln>
        </p:spPr>
        <p:txBody>
          <a:bodyPr wrap="square">
            <a:normAutofit/>
          </a:bodyPr>
          <a:lstStyle/>
          <a:p>
            <a:pPr algn="ctr"/>
            <a:r>
              <a:rPr lang="en-US" altLang="fr-FR" sz="2800" dirty="0">
                <a:solidFill>
                  <a:schemeClr val="bg1"/>
                </a:solidFill>
                <a:latin typeface="+mn-lt"/>
              </a:rPr>
              <a:t>Pensioned doctor, HTA + two infarcts, family </a:t>
            </a:r>
            <a:r>
              <a:rPr lang="en-US" altLang="fr-FR" sz="2800" dirty="0" err="1">
                <a:solidFill>
                  <a:schemeClr val="bg1"/>
                </a:solidFill>
                <a:latin typeface="+mn-lt"/>
              </a:rPr>
              <a:t>hypercholesterol</a:t>
            </a:r>
            <a:r>
              <a:rPr lang="en-US" altLang="fr-FR" sz="2800" dirty="0">
                <a:solidFill>
                  <a:schemeClr val="bg1"/>
                </a:solidFill>
                <a:latin typeface="+mn-lt"/>
              </a:rPr>
              <a:t> level</a:t>
            </a:r>
            <a:r>
              <a:rPr lang="fr-FR" altLang="fr-FR" sz="2800" dirty="0">
                <a:solidFill>
                  <a:schemeClr val="bg1"/>
                </a:solidFill>
                <a:latin typeface="+mn-lt"/>
              </a:rPr>
              <a:t>, gout, but normal </a:t>
            </a:r>
            <a:r>
              <a:rPr lang="fr-FR" altLang="fr-FR" sz="2800" dirty="0" err="1">
                <a:solidFill>
                  <a:schemeClr val="bg1"/>
                </a:solidFill>
                <a:latin typeface="+mn-lt"/>
              </a:rPr>
              <a:t>weight</a:t>
            </a:r>
            <a:r>
              <a:rPr lang="fr-FR" altLang="fr-FR" sz="2800" dirty="0">
                <a:solidFill>
                  <a:schemeClr val="bg1"/>
                </a:solidFill>
                <a:latin typeface="+mn-lt"/>
              </a:rPr>
              <a:t> </a:t>
            </a:r>
            <a:endParaRPr lang="fr-FR" sz="2800" dirty="0">
              <a:solidFill>
                <a:schemeClr val="bg1"/>
              </a:solidFill>
              <a:latin typeface="+mn-lt"/>
            </a:endParaRPr>
          </a:p>
        </p:txBody>
      </p:sp>
      <p:sp>
        <p:nvSpPr>
          <p:cNvPr id="3" name="Espace réservé du contenu 2">
            <a:extLst>
              <a:ext uri="{FF2B5EF4-FFF2-40B4-BE49-F238E27FC236}">
                <a16:creationId xmlns:a16="http://schemas.microsoft.com/office/drawing/2014/main" id="{CF569E30-CAA2-470A-B5EC-BA3AD4DF3648}"/>
              </a:ext>
            </a:extLst>
          </p:cNvPr>
          <p:cNvSpPr>
            <a:spLocks noGrp="1"/>
          </p:cNvSpPr>
          <p:nvPr>
            <p:ph idx="1"/>
          </p:nvPr>
        </p:nvSpPr>
        <p:spPr>
          <a:xfrm>
            <a:off x="643468" y="2638044"/>
            <a:ext cx="3363974" cy="3854196"/>
          </a:xfrm>
        </p:spPr>
        <p:txBody>
          <a:bodyPr>
            <a:normAutofit lnSpcReduction="10000"/>
          </a:bodyPr>
          <a:lstStyle/>
          <a:p>
            <a:pPr>
              <a:buNone/>
              <a:defRPr/>
            </a:pPr>
            <a:endParaRPr lang="fr-FR" dirty="0">
              <a:solidFill>
                <a:schemeClr val="bg1"/>
              </a:solidFill>
            </a:endParaRPr>
          </a:p>
          <a:p>
            <a:pPr>
              <a:buNone/>
              <a:defRPr/>
            </a:pPr>
            <a:r>
              <a:rPr lang="fr-FR" dirty="0">
                <a:solidFill>
                  <a:schemeClr val="bg1"/>
                </a:solidFill>
              </a:rPr>
              <a:t>Under </a:t>
            </a:r>
            <a:r>
              <a:rPr lang="fr-FR" dirty="0" err="1">
                <a:solidFill>
                  <a:schemeClr val="bg1"/>
                </a:solidFill>
              </a:rPr>
              <a:t>betaBloker</a:t>
            </a:r>
            <a:r>
              <a:rPr lang="fr-FR" dirty="0">
                <a:solidFill>
                  <a:schemeClr val="bg1"/>
                </a:solidFill>
              </a:rPr>
              <a:t>, </a:t>
            </a:r>
          </a:p>
          <a:p>
            <a:pPr>
              <a:buNone/>
              <a:defRPr/>
            </a:pPr>
            <a:r>
              <a:rPr lang="fr-FR" dirty="0">
                <a:solidFill>
                  <a:schemeClr val="bg1"/>
                </a:solidFill>
              </a:rPr>
              <a:t>IEC, </a:t>
            </a:r>
            <a:r>
              <a:rPr lang="fr-FR" dirty="0" err="1">
                <a:solidFill>
                  <a:schemeClr val="bg1"/>
                </a:solidFill>
              </a:rPr>
              <a:t>zyloric</a:t>
            </a:r>
            <a:r>
              <a:rPr lang="fr-FR" dirty="0">
                <a:solidFill>
                  <a:schemeClr val="bg1"/>
                </a:solidFill>
              </a:rPr>
              <a:t> and </a:t>
            </a:r>
            <a:r>
              <a:rPr lang="fr-FR" dirty="0" err="1">
                <a:solidFill>
                  <a:schemeClr val="bg1"/>
                </a:solidFill>
              </a:rPr>
              <a:t>statin</a:t>
            </a:r>
            <a:r>
              <a:rPr lang="fr-FR" dirty="0">
                <a:solidFill>
                  <a:schemeClr val="bg1"/>
                </a:solidFill>
              </a:rPr>
              <a:t> </a:t>
            </a:r>
          </a:p>
          <a:p>
            <a:pPr>
              <a:buNone/>
              <a:defRPr/>
            </a:pPr>
            <a:r>
              <a:rPr lang="fr-FR" dirty="0">
                <a:solidFill>
                  <a:schemeClr val="bg1"/>
                </a:solidFill>
              </a:rPr>
              <a:t>(</a:t>
            </a:r>
            <a:r>
              <a:rPr lang="en-US" dirty="0">
                <a:solidFill>
                  <a:schemeClr val="bg1"/>
                </a:solidFill>
              </a:rPr>
              <a:t>cholesterol is normal!).</a:t>
            </a:r>
            <a:endParaRPr lang="fr-FR" dirty="0">
              <a:solidFill>
                <a:schemeClr val="bg1"/>
              </a:solidFill>
            </a:endParaRPr>
          </a:p>
          <a:p>
            <a:pPr>
              <a:buNone/>
              <a:defRPr/>
            </a:pPr>
            <a:endParaRPr lang="en-US" dirty="0">
              <a:solidFill>
                <a:schemeClr val="bg1"/>
              </a:solidFill>
            </a:endParaRPr>
          </a:p>
          <a:p>
            <a:pPr>
              <a:buNone/>
              <a:defRPr/>
            </a:pPr>
            <a:r>
              <a:rPr lang="en-US" dirty="0">
                <a:solidFill>
                  <a:schemeClr val="bg1"/>
                </a:solidFill>
              </a:rPr>
              <a:t>He is coming</a:t>
            </a:r>
          </a:p>
          <a:p>
            <a:pPr>
              <a:buNone/>
              <a:defRPr/>
            </a:pPr>
            <a:r>
              <a:rPr lang="en-US" dirty="0">
                <a:solidFill>
                  <a:schemeClr val="bg1"/>
                </a:solidFill>
              </a:rPr>
              <a:t>for insomnia !</a:t>
            </a:r>
          </a:p>
          <a:p>
            <a:endParaRPr lang="fr-FR" sz="2000" dirty="0">
              <a:solidFill>
                <a:schemeClr val="bg1"/>
              </a:solidFill>
            </a:endParaRPr>
          </a:p>
        </p:txBody>
      </p:sp>
      <p:pic>
        <p:nvPicPr>
          <p:cNvPr id="4" name="Image 1">
            <a:extLst>
              <a:ext uri="{FF2B5EF4-FFF2-40B4-BE49-F238E27FC236}">
                <a16:creationId xmlns:a16="http://schemas.microsoft.com/office/drawing/2014/main" id="{E50B8101-CD7B-47DB-8B5B-EB0C125478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1730" y="346279"/>
            <a:ext cx="7138892" cy="62419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447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40A95A-98DB-44B6-BBC6-D9B1A633DBA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spcBef>
                <a:spcPct val="50000"/>
              </a:spcBef>
            </a:pPr>
            <a:r>
              <a:rPr lang="fr-FR" altLang="fr-FR" sz="3600" dirty="0">
                <a:solidFill>
                  <a:schemeClr val="bg1"/>
                </a:solidFill>
                <a:latin typeface="+mn-lt"/>
              </a:rPr>
              <a:t>Lady </a:t>
            </a:r>
            <a:r>
              <a:rPr lang="fr-FR" altLang="fr-FR" sz="3600" dirty="0" err="1">
                <a:solidFill>
                  <a:schemeClr val="bg1"/>
                </a:solidFill>
                <a:latin typeface="+mn-lt"/>
              </a:rPr>
              <a:t>with</a:t>
            </a:r>
            <a:r>
              <a:rPr lang="fr-FR" altLang="fr-FR" sz="3600" dirty="0">
                <a:solidFill>
                  <a:schemeClr val="bg1"/>
                </a:solidFill>
                <a:latin typeface="+mn-lt"/>
              </a:rPr>
              <a:t> </a:t>
            </a:r>
            <a:r>
              <a:rPr lang="fr-FR" altLang="fr-FR" sz="3600" b="1" dirty="0">
                <a:solidFill>
                  <a:schemeClr val="bg1"/>
                </a:solidFill>
                <a:latin typeface="+mn-lt"/>
              </a:rPr>
              <a:t>algo-neuro-</a:t>
            </a:r>
            <a:r>
              <a:rPr lang="fr-FR" altLang="fr-FR" sz="3600" b="1" dirty="0" err="1">
                <a:solidFill>
                  <a:schemeClr val="bg1"/>
                </a:solidFill>
                <a:latin typeface="+mn-lt"/>
              </a:rPr>
              <a:t>dystrophy</a:t>
            </a:r>
            <a:r>
              <a:rPr lang="fr-FR" altLang="fr-FR" sz="3600" dirty="0">
                <a:solidFill>
                  <a:schemeClr val="bg1"/>
                </a:solidFill>
                <a:latin typeface="+mn-lt"/>
              </a:rPr>
              <a:t> </a:t>
            </a:r>
            <a:br>
              <a:rPr lang="fr-FR" altLang="fr-FR" sz="2800" dirty="0">
                <a:solidFill>
                  <a:schemeClr val="bg1"/>
                </a:solidFill>
                <a:latin typeface="Comic Sans MS" panose="030F0702030302020204" pitchFamily="66" charset="0"/>
              </a:rPr>
            </a:br>
            <a:endParaRPr lang="fr-FR" sz="2800" dirty="0">
              <a:solidFill>
                <a:schemeClr val="bg1"/>
              </a:solidFill>
            </a:endParaRPr>
          </a:p>
        </p:txBody>
      </p:sp>
      <p:sp>
        <p:nvSpPr>
          <p:cNvPr id="3" name="Espace réservé du contenu 2">
            <a:extLst>
              <a:ext uri="{FF2B5EF4-FFF2-40B4-BE49-F238E27FC236}">
                <a16:creationId xmlns:a16="http://schemas.microsoft.com/office/drawing/2014/main" id="{46D336FB-2365-492C-8DD0-5518C55EEF89}"/>
              </a:ext>
            </a:extLst>
          </p:cNvPr>
          <p:cNvSpPr>
            <a:spLocks noGrp="1"/>
          </p:cNvSpPr>
          <p:nvPr>
            <p:ph idx="1"/>
          </p:nvPr>
        </p:nvSpPr>
        <p:spPr>
          <a:xfrm>
            <a:off x="331470" y="2638044"/>
            <a:ext cx="4069080" cy="3877056"/>
          </a:xfrm>
        </p:spPr>
        <p:txBody>
          <a:bodyPr>
            <a:normAutofit lnSpcReduction="10000"/>
          </a:bodyPr>
          <a:lstStyle/>
          <a:p>
            <a:pPr marL="0" indent="0">
              <a:buNone/>
            </a:pPr>
            <a:r>
              <a:rPr lang="fr-FR" altLang="fr-FR" dirty="0">
                <a:solidFill>
                  <a:schemeClr val="bg1"/>
                </a:solidFill>
              </a:rPr>
              <a:t>But all normal </a:t>
            </a:r>
            <a:r>
              <a:rPr lang="fr-FR" altLang="fr-FR" dirty="0" err="1">
                <a:solidFill>
                  <a:schemeClr val="bg1"/>
                </a:solidFill>
              </a:rPr>
              <a:t>classical</a:t>
            </a:r>
            <a:r>
              <a:rPr lang="fr-FR" altLang="fr-FR" dirty="0">
                <a:solidFill>
                  <a:schemeClr val="bg1"/>
                </a:solidFill>
              </a:rPr>
              <a:t> data !</a:t>
            </a:r>
          </a:p>
          <a:p>
            <a:pPr marL="0" indent="0">
              <a:buNone/>
            </a:pPr>
            <a:endParaRPr lang="fr-FR" altLang="fr-FR" dirty="0">
              <a:solidFill>
                <a:schemeClr val="bg1"/>
              </a:solidFill>
            </a:endParaRPr>
          </a:p>
          <a:p>
            <a:pPr marL="0" indent="0">
              <a:buNone/>
            </a:pPr>
            <a:br>
              <a:rPr lang="fr-FR" altLang="fr-FR" dirty="0">
                <a:solidFill>
                  <a:schemeClr val="bg1"/>
                </a:solidFill>
              </a:rPr>
            </a:br>
            <a:r>
              <a:rPr lang="fr-FR" altLang="fr-FR" b="1" dirty="0" err="1">
                <a:solidFill>
                  <a:schemeClr val="bg1"/>
                </a:solidFill>
              </a:rPr>
              <a:t>Arsenicum</a:t>
            </a:r>
            <a:r>
              <a:rPr lang="fr-FR" altLang="fr-FR" b="1" dirty="0">
                <a:solidFill>
                  <a:schemeClr val="bg1"/>
                </a:solidFill>
              </a:rPr>
              <a:t> album </a:t>
            </a:r>
            <a:r>
              <a:rPr lang="fr-FR" altLang="fr-FR" dirty="0">
                <a:solidFill>
                  <a:schemeClr val="bg1"/>
                </a:solidFill>
              </a:rPr>
              <a:t>has the </a:t>
            </a:r>
            <a:r>
              <a:rPr lang="fr-FR" altLang="fr-FR" dirty="0" err="1">
                <a:solidFill>
                  <a:schemeClr val="bg1"/>
                </a:solidFill>
              </a:rPr>
              <a:t>most</a:t>
            </a:r>
            <a:r>
              <a:rPr lang="fr-FR" altLang="fr-FR" dirty="0">
                <a:solidFill>
                  <a:schemeClr val="bg1"/>
                </a:solidFill>
              </a:rPr>
              <a:t> important </a:t>
            </a:r>
            <a:r>
              <a:rPr lang="fr-FR" altLang="fr-FR" dirty="0" err="1">
                <a:solidFill>
                  <a:schemeClr val="bg1"/>
                </a:solidFill>
              </a:rPr>
              <a:t>serical</a:t>
            </a:r>
            <a:r>
              <a:rPr lang="fr-FR" altLang="fr-FR" dirty="0">
                <a:solidFill>
                  <a:schemeClr val="bg1"/>
                </a:solidFill>
              </a:rPr>
              <a:t> </a:t>
            </a:r>
            <a:r>
              <a:rPr lang="fr-FR" altLang="fr-FR" dirty="0" err="1">
                <a:solidFill>
                  <a:schemeClr val="bg1"/>
                </a:solidFill>
              </a:rPr>
              <a:t>reaction</a:t>
            </a:r>
            <a:r>
              <a:rPr lang="fr-FR" altLang="fr-FR" dirty="0">
                <a:solidFill>
                  <a:schemeClr val="bg1"/>
                </a:solidFill>
              </a:rPr>
              <a:t> </a:t>
            </a:r>
            <a:r>
              <a:rPr lang="is-IS" altLang="fr-FR" dirty="0">
                <a:solidFill>
                  <a:schemeClr val="bg1"/>
                </a:solidFill>
              </a:rPr>
              <a:t>… and had an astonishing therapeutic effect +++</a:t>
            </a:r>
            <a:br>
              <a:rPr lang="en-GB" altLang="fr-FR" sz="2000" dirty="0">
                <a:solidFill>
                  <a:schemeClr val="bg1"/>
                </a:solidFill>
                <a:latin typeface="Comic Sans MS" panose="030F0702030302020204" pitchFamily="66" charset="0"/>
              </a:rPr>
            </a:br>
            <a:endParaRPr lang="fr-FR" sz="2000" dirty="0">
              <a:solidFill>
                <a:schemeClr val="bg1"/>
              </a:solidFill>
            </a:endParaRPr>
          </a:p>
        </p:txBody>
      </p:sp>
      <p:pic>
        <p:nvPicPr>
          <p:cNvPr id="4" name="Image 5">
            <a:extLst>
              <a:ext uri="{FF2B5EF4-FFF2-40B4-BE49-F238E27FC236}">
                <a16:creationId xmlns:a16="http://schemas.microsoft.com/office/drawing/2014/main" id="{32D38440-DFAC-4084-A19C-8B51749D38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0572" y="390606"/>
            <a:ext cx="7258050" cy="62056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612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57840-D8EE-4BDE-81FA-E5B234C70B4F}"/>
              </a:ext>
            </a:extLst>
          </p:cNvPr>
          <p:cNvSpPr>
            <a:spLocks noGrp="1"/>
          </p:cNvSpPr>
          <p:nvPr>
            <p:ph type="title"/>
          </p:nvPr>
        </p:nvSpPr>
        <p:spPr/>
        <p:txBody>
          <a:bodyPr/>
          <a:lstStyle/>
          <a:p>
            <a:pPr algn="ctr"/>
            <a:r>
              <a:rPr lang="en-US" altLang="fr-FR" b="1" dirty="0">
                <a:latin typeface="+mn-lt"/>
              </a:rPr>
              <a:t>What is the interest for you </a:t>
            </a:r>
            <a:r>
              <a:rPr lang="en-US" altLang="fr-FR" dirty="0">
                <a:latin typeface="Comic Sans MS" panose="030F0702030302020204" pitchFamily="66" charset="0"/>
              </a:rPr>
              <a:t>?</a:t>
            </a:r>
            <a:endParaRPr lang="fr-FR" dirty="0"/>
          </a:p>
        </p:txBody>
      </p:sp>
      <p:sp>
        <p:nvSpPr>
          <p:cNvPr id="3" name="Espace réservé du contenu 2">
            <a:extLst>
              <a:ext uri="{FF2B5EF4-FFF2-40B4-BE49-F238E27FC236}">
                <a16:creationId xmlns:a16="http://schemas.microsoft.com/office/drawing/2014/main" id="{74DAE915-9244-48A7-B74E-5B0C69E72DB7}"/>
              </a:ext>
            </a:extLst>
          </p:cNvPr>
          <p:cNvSpPr>
            <a:spLocks noGrp="1"/>
          </p:cNvSpPr>
          <p:nvPr>
            <p:ph idx="1"/>
          </p:nvPr>
        </p:nvSpPr>
        <p:spPr/>
        <p:txBody>
          <a:bodyPr/>
          <a:lstStyle/>
          <a:p>
            <a:pPr algn="just">
              <a:buFont typeface="Wingdings" charset="0"/>
              <a:buChar char="n"/>
              <a:defRPr/>
            </a:pPr>
            <a:r>
              <a:rPr lang="fr-FR" dirty="0"/>
              <a:t>Our test help us for the diagnostic and the </a:t>
            </a:r>
            <a:r>
              <a:rPr lang="fr-FR" dirty="0" err="1"/>
              <a:t>treatment</a:t>
            </a:r>
            <a:r>
              <a:rPr lang="fr-FR" dirty="0"/>
              <a:t> of </a:t>
            </a:r>
            <a:r>
              <a:rPr lang="fr-FR" dirty="0" err="1"/>
              <a:t>your</a:t>
            </a:r>
            <a:r>
              <a:rPr lang="fr-FR" dirty="0"/>
              <a:t> patients</a:t>
            </a:r>
          </a:p>
          <a:p>
            <a:pPr algn="just">
              <a:buFont typeface="Wingdings" charset="0"/>
              <a:buChar char="n"/>
              <a:defRPr/>
            </a:pPr>
            <a:endParaRPr lang="fr-FR" dirty="0"/>
          </a:p>
          <a:p>
            <a:pPr algn="just">
              <a:buFont typeface="Wingdings" charset="0"/>
              <a:buChar char="n"/>
              <a:defRPr/>
            </a:pPr>
            <a:r>
              <a:rPr lang="fr-FR" dirty="0"/>
              <a:t>Can </a:t>
            </a:r>
            <a:r>
              <a:rPr lang="fr-FR" dirty="0" err="1"/>
              <a:t>give</a:t>
            </a:r>
            <a:r>
              <a:rPr lang="fr-FR" dirty="0"/>
              <a:t> a confirmation and </a:t>
            </a:r>
            <a:r>
              <a:rPr lang="fr-FR" dirty="0" err="1"/>
              <a:t>demonstrate</a:t>
            </a:r>
            <a:r>
              <a:rPr lang="fr-FR" dirty="0"/>
              <a:t> the </a:t>
            </a:r>
            <a:r>
              <a:rPr lang="fr-FR" dirty="0" err="1"/>
              <a:t>improvement</a:t>
            </a:r>
            <a:r>
              <a:rPr lang="fr-FR" dirty="0"/>
              <a:t> of the </a:t>
            </a:r>
            <a:r>
              <a:rPr lang="fr-FR" dirty="0" err="1"/>
              <a:t>health</a:t>
            </a:r>
            <a:r>
              <a:rPr lang="fr-FR" dirty="0"/>
              <a:t> of </a:t>
            </a:r>
            <a:r>
              <a:rPr lang="fr-FR" dirty="0" err="1"/>
              <a:t>our</a:t>
            </a:r>
            <a:r>
              <a:rPr lang="fr-FR" dirty="0"/>
              <a:t> patients</a:t>
            </a:r>
          </a:p>
          <a:p>
            <a:pPr algn="just">
              <a:buFont typeface="Wingdings" charset="0"/>
              <a:buChar char="n"/>
              <a:defRPr/>
            </a:pPr>
            <a:endParaRPr lang="fr-FR" dirty="0"/>
          </a:p>
          <a:p>
            <a:pPr algn="just">
              <a:buFont typeface="Wingdings" charset="0"/>
              <a:buChar char="n"/>
              <a:defRPr/>
            </a:pPr>
            <a:r>
              <a:rPr lang="fr-FR" dirty="0" err="1"/>
              <a:t>Justify</a:t>
            </a:r>
            <a:r>
              <a:rPr lang="fr-FR" dirty="0"/>
              <a:t> &amp; </a:t>
            </a:r>
            <a:r>
              <a:rPr lang="fr-FR" dirty="0" err="1"/>
              <a:t>advice</a:t>
            </a:r>
            <a:r>
              <a:rPr lang="fr-FR" dirty="0"/>
              <a:t> the </a:t>
            </a:r>
            <a:r>
              <a:rPr lang="fr-FR" dirty="0" err="1"/>
              <a:t>most</a:t>
            </a:r>
            <a:r>
              <a:rPr lang="fr-FR" dirty="0"/>
              <a:t> </a:t>
            </a:r>
            <a:r>
              <a:rPr lang="fr-FR" dirty="0" err="1"/>
              <a:t>accurate</a:t>
            </a:r>
            <a:r>
              <a:rPr lang="fr-FR" dirty="0"/>
              <a:t> </a:t>
            </a:r>
            <a:r>
              <a:rPr lang="fr-FR" dirty="0" err="1"/>
              <a:t>homeopathic</a:t>
            </a:r>
            <a:r>
              <a:rPr lang="fr-FR" dirty="0"/>
              <a:t> </a:t>
            </a:r>
            <a:r>
              <a:rPr lang="fr-FR" dirty="0" err="1"/>
              <a:t>treatment</a:t>
            </a:r>
            <a:endParaRPr lang="fr-FR" dirty="0"/>
          </a:p>
          <a:p>
            <a:pPr algn="just">
              <a:buFont typeface="Wingdings" charset="0"/>
              <a:buChar char="n"/>
              <a:defRPr/>
            </a:pPr>
            <a:endParaRPr lang="fr-FR" dirty="0"/>
          </a:p>
          <a:p>
            <a:pPr algn="just">
              <a:buFont typeface="Wingdings" charset="0"/>
              <a:buChar char="n"/>
              <a:defRPr/>
            </a:pPr>
            <a:r>
              <a:rPr lang="fr-FR" dirty="0"/>
              <a:t>Scientific &amp; </a:t>
            </a:r>
            <a:r>
              <a:rPr lang="fr-FR" dirty="0" err="1"/>
              <a:t>biological</a:t>
            </a:r>
            <a:r>
              <a:rPr lang="fr-FR" dirty="0"/>
              <a:t> support for </a:t>
            </a:r>
            <a:r>
              <a:rPr lang="fr-FR" dirty="0" err="1"/>
              <a:t>your</a:t>
            </a:r>
            <a:r>
              <a:rPr lang="fr-FR" dirty="0"/>
              <a:t> practice</a:t>
            </a:r>
          </a:p>
          <a:p>
            <a:endParaRPr lang="fr-FR" dirty="0"/>
          </a:p>
        </p:txBody>
      </p:sp>
    </p:spTree>
    <p:extLst>
      <p:ext uri="{BB962C8B-B14F-4D97-AF65-F5344CB8AC3E}">
        <p14:creationId xmlns:p14="http://schemas.microsoft.com/office/powerpoint/2010/main" val="1597698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7A9D3-8C91-4659-A00E-593F15E06205}"/>
              </a:ext>
            </a:extLst>
          </p:cNvPr>
          <p:cNvSpPr>
            <a:spLocks noGrp="1"/>
          </p:cNvSpPr>
          <p:nvPr>
            <p:ph type="title"/>
          </p:nvPr>
        </p:nvSpPr>
        <p:spPr>
          <a:xfrm>
            <a:off x="838200" y="167162"/>
            <a:ext cx="10515600" cy="1020615"/>
          </a:xfrm>
        </p:spPr>
        <p:txBody>
          <a:bodyPr>
            <a:noAutofit/>
          </a:bodyPr>
          <a:lstStyle/>
          <a:p>
            <a:pPr algn="ctr">
              <a:lnSpc>
                <a:spcPct val="80000"/>
              </a:lnSpc>
              <a:defRPr/>
            </a:pPr>
            <a:br>
              <a:rPr lang="fr-FR" sz="3600" dirty="0">
                <a:latin typeface="Comic Sans MS" pitchFamily="66" charset="0"/>
              </a:rPr>
            </a:br>
            <a:r>
              <a:rPr lang="fr-FR" sz="3600" b="1" dirty="0">
                <a:latin typeface="+mn-lt"/>
              </a:rPr>
              <a:t>How can </a:t>
            </a:r>
            <a:r>
              <a:rPr lang="fr-FR" sz="3600" b="1" dirty="0" err="1">
                <a:latin typeface="+mn-lt"/>
              </a:rPr>
              <a:t>you</a:t>
            </a:r>
            <a:r>
              <a:rPr lang="fr-FR" sz="3600" b="1" dirty="0">
                <a:latin typeface="+mn-lt"/>
              </a:rPr>
              <a:t> </a:t>
            </a:r>
            <a:r>
              <a:rPr lang="fr-FR" sz="3600" b="1" dirty="0" err="1">
                <a:latin typeface="+mn-lt"/>
              </a:rPr>
              <a:t>collaborate</a:t>
            </a:r>
            <a:r>
              <a:rPr lang="fr-FR" sz="3600" b="1" dirty="0">
                <a:latin typeface="+mn-lt"/>
              </a:rPr>
              <a:t> </a:t>
            </a:r>
            <a:r>
              <a:rPr lang="fr-FR" sz="3600" b="1" dirty="0" err="1">
                <a:latin typeface="+mn-lt"/>
              </a:rPr>
              <a:t>with</a:t>
            </a:r>
            <a:r>
              <a:rPr lang="fr-FR" sz="3600" b="1" dirty="0">
                <a:latin typeface="+mn-lt"/>
              </a:rPr>
              <a:t> us &amp; propose the BNS to </a:t>
            </a:r>
            <a:r>
              <a:rPr lang="fr-FR" sz="3600" b="1" dirty="0" err="1">
                <a:latin typeface="+mn-lt"/>
              </a:rPr>
              <a:t>your</a:t>
            </a:r>
            <a:r>
              <a:rPr lang="fr-FR" sz="3600" b="1" dirty="0">
                <a:latin typeface="+mn-lt"/>
              </a:rPr>
              <a:t> </a:t>
            </a:r>
            <a:r>
              <a:rPr lang="fr-FR" sz="3600" b="1" dirty="0" err="1">
                <a:latin typeface="+mn-lt"/>
              </a:rPr>
              <a:t>prescribers</a:t>
            </a:r>
            <a:r>
              <a:rPr lang="fr-FR" sz="3600" b="1" dirty="0">
                <a:latin typeface="+mn-lt"/>
              </a:rPr>
              <a:t> &amp; patients ?</a:t>
            </a:r>
            <a:br>
              <a:rPr lang="fr-FR" sz="3600" b="1" dirty="0">
                <a:latin typeface="Comic Sans MS" pitchFamily="66" charset="0"/>
              </a:rPr>
            </a:br>
            <a:endParaRPr lang="fr-FR" sz="3600" dirty="0"/>
          </a:p>
        </p:txBody>
      </p:sp>
      <p:sp>
        <p:nvSpPr>
          <p:cNvPr id="3" name="Espace réservé du contenu 2">
            <a:extLst>
              <a:ext uri="{FF2B5EF4-FFF2-40B4-BE49-F238E27FC236}">
                <a16:creationId xmlns:a16="http://schemas.microsoft.com/office/drawing/2014/main" id="{556A34A0-F8E3-4490-A7A5-01A981E35BE9}"/>
              </a:ext>
            </a:extLst>
          </p:cNvPr>
          <p:cNvSpPr>
            <a:spLocks noGrp="1"/>
          </p:cNvSpPr>
          <p:nvPr>
            <p:ph idx="1"/>
          </p:nvPr>
        </p:nvSpPr>
        <p:spPr>
          <a:xfrm>
            <a:off x="838200" y="1696826"/>
            <a:ext cx="10515600" cy="5241302"/>
          </a:xfrm>
        </p:spPr>
        <p:txBody>
          <a:bodyPr>
            <a:normAutofit fontScale="77500" lnSpcReduction="20000"/>
          </a:bodyPr>
          <a:lstStyle/>
          <a:p>
            <a:pPr algn="just">
              <a:buFont typeface="Wingdings" charset="0"/>
              <a:buChar char="n"/>
              <a:defRPr/>
            </a:pPr>
            <a:r>
              <a:rPr lang="fr-FR" dirty="0"/>
              <a:t>You </a:t>
            </a:r>
            <a:r>
              <a:rPr lang="fr-FR" dirty="0" err="1"/>
              <a:t>collect</a:t>
            </a:r>
            <a:r>
              <a:rPr lang="fr-FR" dirty="0"/>
              <a:t> 3 cc of </a:t>
            </a:r>
            <a:r>
              <a:rPr lang="fr-FR" dirty="0" err="1"/>
              <a:t>exuded</a:t>
            </a:r>
            <a:r>
              <a:rPr lang="fr-FR" dirty="0"/>
              <a:t> </a:t>
            </a:r>
            <a:r>
              <a:rPr lang="fr-FR" dirty="0" err="1"/>
              <a:t>serum</a:t>
            </a:r>
            <a:r>
              <a:rPr lang="fr-FR" dirty="0"/>
              <a:t> (or spin-</a:t>
            </a:r>
            <a:r>
              <a:rPr lang="fr-FR" dirty="0" err="1"/>
              <a:t>dried</a:t>
            </a:r>
            <a:r>
              <a:rPr lang="fr-FR" dirty="0"/>
              <a:t>) in a dry tube </a:t>
            </a:r>
            <a:r>
              <a:rPr lang="fr-FR" dirty="0" err="1"/>
              <a:t>with</a:t>
            </a:r>
            <a:r>
              <a:rPr lang="fr-FR" dirty="0"/>
              <a:t> the </a:t>
            </a:r>
            <a:r>
              <a:rPr lang="fr-FR" dirty="0" err="1"/>
              <a:t>clinical</a:t>
            </a:r>
            <a:r>
              <a:rPr lang="fr-FR" dirty="0"/>
              <a:t> index </a:t>
            </a:r>
            <a:r>
              <a:rPr lang="fr-FR" dirty="0" err="1"/>
              <a:t>form</a:t>
            </a:r>
            <a:r>
              <a:rPr lang="fr-FR" dirty="0"/>
              <a:t> </a:t>
            </a:r>
            <a:r>
              <a:rPr lang="fr-FR" dirty="0" err="1"/>
              <a:t>filled</a:t>
            </a:r>
            <a:r>
              <a:rPr lang="fr-FR" dirty="0"/>
              <a:t> </a:t>
            </a:r>
            <a:r>
              <a:rPr lang="fr-FR" dirty="0" err="1"/>
              <a:t>with</a:t>
            </a:r>
            <a:r>
              <a:rPr lang="fr-FR" dirty="0"/>
              <a:t> the help of the </a:t>
            </a:r>
            <a:r>
              <a:rPr lang="fr-FR" dirty="0" err="1"/>
              <a:t>practitioner</a:t>
            </a:r>
            <a:r>
              <a:rPr lang="fr-FR" dirty="0"/>
              <a:t> (on </a:t>
            </a:r>
            <a:r>
              <a:rPr lang="fr-FR" dirty="0" err="1"/>
              <a:t>paper</a:t>
            </a:r>
            <a:r>
              <a:rPr lang="fr-FR" dirty="0"/>
              <a:t> or on the web platform)</a:t>
            </a:r>
          </a:p>
          <a:p>
            <a:pPr algn="just">
              <a:buFont typeface="Wingdings" charset="0"/>
              <a:buChar char="n"/>
              <a:defRPr/>
            </a:pPr>
            <a:r>
              <a:rPr lang="fr-FR" dirty="0"/>
              <a:t>You </a:t>
            </a:r>
            <a:r>
              <a:rPr lang="fr-FR" dirty="0" err="1"/>
              <a:t>send</a:t>
            </a:r>
            <a:r>
              <a:rPr lang="fr-FR" dirty="0"/>
              <a:t> by express mail (Fedex) the batch of </a:t>
            </a:r>
            <a:r>
              <a:rPr lang="fr-FR" dirty="0" err="1"/>
              <a:t>serum</a:t>
            </a:r>
            <a:r>
              <a:rPr lang="fr-FR" dirty="0"/>
              <a:t> </a:t>
            </a:r>
            <a:r>
              <a:rPr lang="fr-FR" dirty="0" err="1"/>
              <a:t>with</a:t>
            </a:r>
            <a:r>
              <a:rPr lang="fr-FR" dirty="0"/>
              <a:t> unique serial code stickers </a:t>
            </a:r>
            <a:r>
              <a:rPr lang="fr-FR" dirty="0" err="1"/>
              <a:t>delivered</a:t>
            </a:r>
            <a:r>
              <a:rPr lang="fr-FR" dirty="0"/>
              <a:t> by us</a:t>
            </a:r>
          </a:p>
          <a:p>
            <a:pPr algn="just">
              <a:buFont typeface="Wingdings" charset="0"/>
              <a:buChar char="n"/>
              <a:defRPr/>
            </a:pPr>
            <a:r>
              <a:rPr lang="fr-FR" dirty="0"/>
              <a:t>You </a:t>
            </a:r>
            <a:r>
              <a:rPr lang="fr-FR" dirty="0" err="1"/>
              <a:t>collect</a:t>
            </a:r>
            <a:r>
              <a:rPr lang="fr-FR" dirty="0"/>
              <a:t> the </a:t>
            </a:r>
            <a:r>
              <a:rPr lang="fr-FR" dirty="0" err="1"/>
              <a:t>payment</a:t>
            </a:r>
            <a:r>
              <a:rPr lang="fr-FR" dirty="0"/>
              <a:t> </a:t>
            </a:r>
            <a:r>
              <a:rPr lang="fr-FR" dirty="0" err="1"/>
              <a:t>from</a:t>
            </a:r>
            <a:r>
              <a:rPr lang="fr-FR" dirty="0"/>
              <a:t> the patients</a:t>
            </a:r>
          </a:p>
          <a:p>
            <a:pPr algn="just">
              <a:buFont typeface="Wingdings" charset="0"/>
              <a:buChar char="n"/>
              <a:defRPr/>
            </a:pPr>
            <a:r>
              <a:rPr lang="fr-FR" dirty="0" err="1"/>
              <a:t>After</a:t>
            </a:r>
            <a:r>
              <a:rPr lang="fr-FR" dirty="0"/>
              <a:t> few </a:t>
            </a:r>
            <a:r>
              <a:rPr lang="fr-FR" dirty="0" err="1"/>
              <a:t>days</a:t>
            </a:r>
            <a:r>
              <a:rPr lang="fr-FR" dirty="0"/>
              <a:t> : the web platform </a:t>
            </a:r>
            <a:r>
              <a:rPr lang="fr-FR" dirty="0" err="1"/>
              <a:t>will</a:t>
            </a:r>
            <a:r>
              <a:rPr lang="fr-FR" dirty="0"/>
              <a:t> </a:t>
            </a:r>
            <a:r>
              <a:rPr lang="fr-FR" dirty="0" err="1"/>
              <a:t>send</a:t>
            </a:r>
            <a:r>
              <a:rPr lang="fr-FR" dirty="0"/>
              <a:t> a message to the </a:t>
            </a:r>
            <a:r>
              <a:rPr lang="fr-FR" dirty="0" err="1"/>
              <a:t>prescribers</a:t>
            </a:r>
            <a:r>
              <a:rPr lang="fr-FR" dirty="0"/>
              <a:t> and the patients to </a:t>
            </a:r>
            <a:r>
              <a:rPr lang="fr-FR" dirty="0" err="1"/>
              <a:t>consult</a:t>
            </a:r>
            <a:r>
              <a:rPr lang="fr-FR" dirty="0"/>
              <a:t> the </a:t>
            </a:r>
            <a:r>
              <a:rPr lang="fr-FR" dirty="0" err="1"/>
              <a:t>result</a:t>
            </a:r>
            <a:r>
              <a:rPr lang="fr-FR" dirty="0"/>
              <a:t> of the </a:t>
            </a:r>
            <a:r>
              <a:rPr lang="fr-FR" dirty="0" err="1"/>
              <a:t>analysis</a:t>
            </a:r>
            <a:endParaRPr lang="fr-FR" dirty="0"/>
          </a:p>
          <a:p>
            <a:pPr algn="ctr">
              <a:buFont typeface="Wingdings" charset="0"/>
              <a:buChar char="n"/>
              <a:defRPr/>
            </a:pPr>
            <a:endParaRPr lang="fr-FR" sz="4600" dirty="0"/>
          </a:p>
          <a:p>
            <a:pPr marL="0" indent="0" algn="ctr">
              <a:lnSpc>
                <a:spcPct val="80000"/>
              </a:lnSpc>
              <a:buNone/>
              <a:defRPr/>
            </a:pPr>
            <a:r>
              <a:rPr lang="fr-FR" sz="4600" b="1" dirty="0"/>
              <a:t>Is </a:t>
            </a:r>
            <a:r>
              <a:rPr lang="fr-FR" sz="4600" b="1" dirty="0" err="1"/>
              <a:t>it</a:t>
            </a:r>
            <a:r>
              <a:rPr lang="fr-FR" sz="4600" b="1" dirty="0"/>
              <a:t> possible to do </a:t>
            </a:r>
            <a:r>
              <a:rPr lang="fr-FR" sz="4600" b="1" dirty="0" err="1"/>
              <a:t>it</a:t>
            </a:r>
            <a:r>
              <a:rPr lang="fr-FR" sz="4600" b="1" dirty="0"/>
              <a:t> </a:t>
            </a:r>
            <a:r>
              <a:rPr lang="fr-FR" sz="4600" b="1" dirty="0" err="1"/>
              <a:t>locally</a:t>
            </a:r>
            <a:r>
              <a:rPr lang="fr-FR" sz="4600" b="1" dirty="0"/>
              <a:t> ?</a:t>
            </a:r>
          </a:p>
          <a:p>
            <a:pPr marL="0" indent="0" algn="just">
              <a:lnSpc>
                <a:spcPct val="80000"/>
              </a:lnSpc>
              <a:buNone/>
              <a:defRPr/>
            </a:pPr>
            <a:endParaRPr lang="fr-FR" sz="4400" b="1" dirty="0"/>
          </a:p>
          <a:p>
            <a:pPr algn="just">
              <a:lnSpc>
                <a:spcPct val="80000"/>
              </a:lnSpc>
              <a:buFont typeface="Wingdings" charset="0"/>
              <a:buChar char="n"/>
              <a:defRPr/>
            </a:pPr>
            <a:r>
              <a:rPr lang="fr-FR" dirty="0"/>
              <a:t>The </a:t>
            </a:r>
            <a:r>
              <a:rPr lang="fr-FR" dirty="0" err="1"/>
              <a:t>serum</a:t>
            </a:r>
            <a:r>
              <a:rPr lang="fr-FR" dirty="0"/>
              <a:t> must </a:t>
            </a:r>
            <a:r>
              <a:rPr lang="fr-FR" dirty="0" err="1"/>
              <a:t>be</a:t>
            </a:r>
            <a:r>
              <a:rPr lang="fr-FR" dirty="0"/>
              <a:t> </a:t>
            </a:r>
            <a:r>
              <a:rPr lang="fr-FR" dirty="0" err="1"/>
              <a:t>analysed</a:t>
            </a:r>
            <a:r>
              <a:rPr lang="fr-FR" dirty="0"/>
              <a:t> in batch (minimum 20 </a:t>
            </a:r>
            <a:r>
              <a:rPr lang="fr-FR" dirty="0" err="1"/>
              <a:t>serums</a:t>
            </a:r>
            <a:r>
              <a:rPr lang="fr-FR" dirty="0"/>
              <a:t>) </a:t>
            </a:r>
            <a:r>
              <a:rPr lang="fr-FR" dirty="0" err="1"/>
              <a:t>with</a:t>
            </a:r>
            <a:r>
              <a:rPr lang="fr-FR" dirty="0"/>
              <a:t> a </a:t>
            </a:r>
            <a:r>
              <a:rPr lang="fr-FR" dirty="0" err="1"/>
              <a:t>specific</a:t>
            </a:r>
            <a:r>
              <a:rPr lang="fr-FR" dirty="0"/>
              <a:t> machine</a:t>
            </a:r>
          </a:p>
          <a:p>
            <a:pPr algn="just">
              <a:lnSpc>
                <a:spcPct val="80000"/>
              </a:lnSpc>
              <a:buFont typeface="Wingdings" charset="0"/>
              <a:buChar char="n"/>
              <a:defRPr/>
            </a:pPr>
            <a:endParaRPr lang="fr-FR" dirty="0"/>
          </a:p>
          <a:p>
            <a:pPr algn="just">
              <a:lnSpc>
                <a:spcPct val="80000"/>
              </a:lnSpc>
              <a:buFont typeface="Wingdings" charset="0"/>
              <a:buChar char="n"/>
              <a:defRPr/>
            </a:pPr>
            <a:r>
              <a:rPr lang="fr-FR" dirty="0"/>
              <a:t>Possible to do </a:t>
            </a:r>
            <a:r>
              <a:rPr lang="fr-FR" dirty="0" err="1"/>
              <a:t>it</a:t>
            </a:r>
            <a:r>
              <a:rPr lang="fr-FR" dirty="0"/>
              <a:t> </a:t>
            </a:r>
            <a:r>
              <a:rPr lang="fr-FR" dirty="0" err="1"/>
              <a:t>locally</a:t>
            </a:r>
            <a:r>
              <a:rPr lang="fr-FR" dirty="0"/>
              <a:t> </a:t>
            </a:r>
            <a:r>
              <a:rPr lang="fr-FR" dirty="0" err="1"/>
              <a:t>with</a:t>
            </a:r>
            <a:r>
              <a:rPr lang="fr-FR" dirty="0"/>
              <a:t> the </a:t>
            </a:r>
            <a:r>
              <a:rPr lang="fr-FR" dirty="0" err="1"/>
              <a:t>accurate</a:t>
            </a:r>
            <a:r>
              <a:rPr lang="fr-FR" dirty="0"/>
              <a:t> machine </a:t>
            </a:r>
            <a:r>
              <a:rPr lang="fr-FR" dirty="0" err="1"/>
              <a:t>which</a:t>
            </a:r>
            <a:r>
              <a:rPr lang="fr-FR" dirty="0"/>
              <a:t> </a:t>
            </a:r>
            <a:r>
              <a:rPr lang="fr-FR" dirty="0" err="1"/>
              <a:t>will</a:t>
            </a:r>
            <a:r>
              <a:rPr lang="fr-FR" dirty="0"/>
              <a:t> </a:t>
            </a:r>
            <a:r>
              <a:rPr lang="fr-FR" dirty="0" err="1"/>
              <a:t>communicate</a:t>
            </a:r>
            <a:r>
              <a:rPr lang="fr-FR" dirty="0"/>
              <a:t> </a:t>
            </a:r>
            <a:r>
              <a:rPr lang="fr-FR" dirty="0" err="1"/>
              <a:t>directly</a:t>
            </a:r>
            <a:r>
              <a:rPr lang="fr-FR" dirty="0"/>
              <a:t> </a:t>
            </a:r>
            <a:r>
              <a:rPr lang="fr-FR" dirty="0" err="1"/>
              <a:t>with</a:t>
            </a:r>
            <a:r>
              <a:rPr lang="fr-FR" dirty="0"/>
              <a:t> </a:t>
            </a:r>
            <a:r>
              <a:rPr lang="fr-FR" dirty="0" err="1"/>
              <a:t>our</a:t>
            </a:r>
            <a:r>
              <a:rPr lang="fr-FR" dirty="0"/>
              <a:t> IT system</a:t>
            </a:r>
          </a:p>
          <a:p>
            <a:pPr algn="just">
              <a:buFont typeface="Wingdings" charset="0"/>
              <a:buChar char="n"/>
              <a:defRPr/>
            </a:pPr>
            <a:endParaRPr lang="fr-FR" dirty="0"/>
          </a:p>
          <a:p>
            <a:endParaRPr lang="fr-FR" dirty="0"/>
          </a:p>
        </p:txBody>
      </p:sp>
    </p:spTree>
    <p:extLst>
      <p:ext uri="{BB962C8B-B14F-4D97-AF65-F5344CB8AC3E}">
        <p14:creationId xmlns:p14="http://schemas.microsoft.com/office/powerpoint/2010/main" val="1557694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F2C8B1-8E8C-457F-9945-380A4DA6FC0C}"/>
              </a:ext>
            </a:extLst>
          </p:cNvPr>
          <p:cNvSpPr>
            <a:spLocks noGrp="1"/>
          </p:cNvSpPr>
          <p:nvPr>
            <p:ph type="title"/>
          </p:nvPr>
        </p:nvSpPr>
        <p:spPr>
          <a:xfrm>
            <a:off x="1136428" y="627564"/>
            <a:ext cx="7474172" cy="1325563"/>
          </a:xfrm>
        </p:spPr>
        <p:txBody>
          <a:bodyPr>
            <a:normAutofit/>
          </a:bodyPr>
          <a:lstStyle/>
          <a:p>
            <a:r>
              <a:rPr lang="fr-FR" altLang="fr-FR" b="1" dirty="0">
                <a:latin typeface="+mn-lt"/>
              </a:rPr>
              <a:t>And Partnership ?</a:t>
            </a:r>
            <a:endParaRPr lang="fr-FR" b="1">
              <a:latin typeface="+mn-lt"/>
            </a:endParaRPr>
          </a:p>
        </p:txBody>
      </p:sp>
      <p:sp>
        <p:nvSpPr>
          <p:cNvPr id="3" name="Espace réservé du contenu 2">
            <a:extLst>
              <a:ext uri="{FF2B5EF4-FFF2-40B4-BE49-F238E27FC236}">
                <a16:creationId xmlns:a16="http://schemas.microsoft.com/office/drawing/2014/main" id="{B3214BF5-966C-4C34-9C4C-34CEE906B27C}"/>
              </a:ext>
            </a:extLst>
          </p:cNvPr>
          <p:cNvSpPr>
            <a:spLocks noGrp="1"/>
          </p:cNvSpPr>
          <p:nvPr>
            <p:ph idx="1"/>
          </p:nvPr>
        </p:nvSpPr>
        <p:spPr>
          <a:xfrm>
            <a:off x="228601" y="1953127"/>
            <a:ext cx="8382000" cy="4493393"/>
          </a:xfrm>
        </p:spPr>
        <p:txBody>
          <a:bodyPr anchor="ctr">
            <a:normAutofit lnSpcReduction="10000"/>
          </a:bodyPr>
          <a:lstStyle/>
          <a:p>
            <a:pPr marL="387350" indent="-387350">
              <a:buNone/>
            </a:pPr>
            <a:r>
              <a:rPr lang="en-US" altLang="fr-FR" dirty="0"/>
              <a:t>FFMI and MyBioBox SA have a few teachers-researchers and a little more than a hundred of user doctors </a:t>
            </a:r>
          </a:p>
          <a:p>
            <a:pPr marL="387350" indent="-387350">
              <a:buNone/>
            </a:pPr>
            <a:endParaRPr lang="en-US" altLang="fr-FR" dirty="0"/>
          </a:p>
          <a:p>
            <a:pPr marL="387350" indent="-387350">
              <a:buNone/>
            </a:pPr>
            <a:r>
              <a:rPr lang="en-US" altLang="fr-FR" dirty="0"/>
              <a:t>We are in search of scientific collaboration to:</a:t>
            </a:r>
            <a:endParaRPr lang="fr-FR" altLang="fr-FR" dirty="0"/>
          </a:p>
          <a:p>
            <a:pPr marL="387350" indent="-387350">
              <a:buNone/>
            </a:pPr>
            <a:r>
              <a:rPr lang="en-US" altLang="fr-FR" dirty="0"/>
              <a:t>Optimize the patients data bank, verify statistically the dynamical links between clinical and biological data,</a:t>
            </a:r>
          </a:p>
          <a:p>
            <a:pPr marL="387350" indent="-387350">
              <a:buNone/>
            </a:pPr>
            <a:r>
              <a:rPr lang="en-US" altLang="fr-FR" dirty="0"/>
              <a:t>Raise any relevant question on this method and publish </a:t>
            </a:r>
            <a:r>
              <a:rPr lang="fr-FR" altLang="fr-FR" dirty="0" err="1"/>
              <a:t>our</a:t>
            </a:r>
            <a:r>
              <a:rPr lang="fr-FR" altLang="fr-FR" dirty="0"/>
              <a:t> </a:t>
            </a:r>
            <a:r>
              <a:rPr lang="fr-FR" altLang="fr-FR" dirty="0" err="1"/>
              <a:t>results</a:t>
            </a:r>
            <a:r>
              <a:rPr lang="fr-FR" altLang="fr-FR" dirty="0"/>
              <a:t> and </a:t>
            </a:r>
            <a:r>
              <a:rPr lang="fr-FR" altLang="fr-FR" dirty="0" err="1"/>
              <a:t>findings</a:t>
            </a:r>
            <a:r>
              <a:rPr lang="en-US" altLang="fr-FR" dirty="0"/>
              <a:t>.</a:t>
            </a:r>
          </a:p>
          <a:p>
            <a:pPr marL="387350" indent="-387350">
              <a:buNone/>
            </a:pPr>
            <a:r>
              <a:rPr lang="en-US" altLang="fr-FR" b="1" dirty="0">
                <a:sym typeface="Wingdings" panose="05000000000000000000" pitchFamily="2" charset="2"/>
              </a:rPr>
              <a:t></a:t>
            </a:r>
            <a:r>
              <a:rPr lang="en-US" altLang="fr-FR" b="1" dirty="0"/>
              <a:t> In order to develop </a:t>
            </a:r>
            <a:r>
              <a:rPr lang="en-US" altLang="fr-FR" b="1" dirty="0" err="1"/>
              <a:t>continously</a:t>
            </a:r>
            <a:r>
              <a:rPr lang="en-US" altLang="fr-FR" b="1" dirty="0"/>
              <a:t> a unique tool for homeopathic doctors</a:t>
            </a:r>
          </a:p>
          <a:p>
            <a:endParaRPr lang="fr-FR" sz="15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0403849">
            <a:extLst>
              <a:ext uri="{FF2B5EF4-FFF2-40B4-BE49-F238E27FC236}">
                <a16:creationId xmlns:a16="http://schemas.microsoft.com/office/drawing/2014/main" id="{28C9E039-44B6-4492-82A2-EDF50318E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8457" y="2278173"/>
            <a:ext cx="1260846" cy="2100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8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6293629-7168-48D8-B594-CB55BCB13342}"/>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altLang="fr-FR" sz="3600" dirty="0">
                <a:solidFill>
                  <a:schemeClr val="bg1"/>
                </a:solidFill>
              </a:rPr>
              <a:t>Bibliography :</a:t>
            </a:r>
            <a:endParaRPr lang="en-US" sz="3600" dirty="0">
              <a:solidFill>
                <a:schemeClr val="bg1"/>
              </a:solidFill>
            </a:endParaRPr>
          </a:p>
        </p:txBody>
      </p:sp>
      <p:sp>
        <p:nvSpPr>
          <p:cNvPr id="4" name="Rectangle 3">
            <a:extLst>
              <a:ext uri="{FF2B5EF4-FFF2-40B4-BE49-F238E27FC236}">
                <a16:creationId xmlns:a16="http://schemas.microsoft.com/office/drawing/2014/main" id="{CCB91E7E-BDB8-4C0E-9E48-520489675E64}"/>
              </a:ext>
            </a:extLst>
          </p:cNvPr>
          <p:cNvSpPr/>
          <p:nvPr/>
        </p:nvSpPr>
        <p:spPr>
          <a:xfrm>
            <a:off x="4362448" y="1871633"/>
            <a:ext cx="7029451" cy="3791807"/>
          </a:xfrm>
          <a:prstGeom prst="rect">
            <a:avLst/>
          </a:prstGeom>
        </p:spPr>
        <p:txBody>
          <a:bodyPr wrap="square">
            <a:spAutoFit/>
          </a:bodyPr>
          <a:lstStyle/>
          <a:p>
            <a:pPr algn="just">
              <a:lnSpc>
                <a:spcPct val="80000"/>
              </a:lnSpc>
            </a:pPr>
            <a:r>
              <a:rPr lang="ja-JP" altLang="fr-FR" sz="2000" dirty="0"/>
              <a:t>“</a:t>
            </a:r>
            <a:r>
              <a:rPr lang="fr-FR" altLang="ja-JP" sz="2000" b="1" dirty="0"/>
              <a:t>Matière médicale thérapeutique</a:t>
            </a:r>
            <a:r>
              <a:rPr lang="ja-JP" altLang="fr-FR" sz="2000" dirty="0"/>
              <a:t>”</a:t>
            </a:r>
            <a:r>
              <a:rPr lang="fr-FR" altLang="ja-JP" sz="2000" dirty="0"/>
              <a:t> P. </a:t>
            </a:r>
            <a:r>
              <a:rPr lang="fr-FR" altLang="ja-JP" sz="2000" dirty="0" err="1"/>
              <a:t>Kollitsch</a:t>
            </a:r>
            <a:r>
              <a:rPr lang="fr-FR" altLang="ja-JP" sz="2000" dirty="0"/>
              <a:t> (Masson, 1955)</a:t>
            </a:r>
          </a:p>
          <a:p>
            <a:pPr algn="just">
              <a:lnSpc>
                <a:spcPct val="80000"/>
              </a:lnSpc>
            </a:pPr>
            <a:r>
              <a:rPr lang="ja-JP" altLang="fr-FR" sz="2000" dirty="0"/>
              <a:t>“</a:t>
            </a:r>
            <a:r>
              <a:rPr lang="fr-FR" altLang="ja-JP" sz="2000" b="1" dirty="0"/>
              <a:t>L</a:t>
            </a:r>
            <a:r>
              <a:rPr lang="ja-JP" altLang="fr-FR" sz="2000" b="1" dirty="0"/>
              <a:t>’</a:t>
            </a:r>
            <a:r>
              <a:rPr lang="fr-FR" altLang="ja-JP" sz="2000" b="1" dirty="0" err="1"/>
              <a:t>homotoxicologie</a:t>
            </a:r>
            <a:r>
              <a:rPr lang="ja-JP" altLang="fr-FR" sz="2000" dirty="0"/>
              <a:t>”</a:t>
            </a:r>
            <a:r>
              <a:rPr lang="fr-FR" altLang="ja-JP" sz="2000" dirty="0"/>
              <a:t> H.H. </a:t>
            </a:r>
            <a:r>
              <a:rPr lang="fr-FR" altLang="ja-JP" sz="2000" dirty="0" err="1"/>
              <a:t>Reckeweg</a:t>
            </a:r>
            <a:r>
              <a:rPr lang="fr-FR" altLang="ja-JP" sz="2000" dirty="0"/>
              <a:t> (Aurelia-</a:t>
            </a:r>
            <a:r>
              <a:rPr lang="fr-FR" altLang="ja-JP" sz="2000" dirty="0" err="1"/>
              <a:t>Verlag</a:t>
            </a:r>
            <a:r>
              <a:rPr lang="fr-FR" altLang="ja-JP" sz="2000" dirty="0"/>
              <a:t>, 1955)</a:t>
            </a:r>
          </a:p>
          <a:p>
            <a:pPr algn="just">
              <a:lnSpc>
                <a:spcPct val="80000"/>
              </a:lnSpc>
            </a:pPr>
            <a:r>
              <a:rPr lang="ja-JP" altLang="fr-FR" sz="2000" dirty="0"/>
              <a:t>“</a:t>
            </a:r>
            <a:r>
              <a:rPr lang="fr-FR" altLang="ja-JP" sz="2000" b="1" dirty="0"/>
              <a:t>The </a:t>
            </a:r>
            <a:r>
              <a:rPr lang="fr-FR" altLang="ja-JP" sz="2000" b="1" dirty="0" err="1"/>
              <a:t>serum</a:t>
            </a:r>
            <a:r>
              <a:rPr lang="fr-FR" altLang="ja-JP" sz="2000" b="1" dirty="0"/>
              <a:t> </a:t>
            </a:r>
            <a:r>
              <a:rPr lang="fr-FR" altLang="ja-JP" sz="2000" b="1" dirty="0" err="1"/>
              <a:t>reactivity</a:t>
            </a:r>
            <a:r>
              <a:rPr lang="fr-FR" altLang="ja-JP" sz="2000" b="1" dirty="0"/>
              <a:t> test</a:t>
            </a:r>
            <a:r>
              <a:rPr lang="ja-JP" altLang="fr-FR" sz="2000" dirty="0"/>
              <a:t>”</a:t>
            </a:r>
            <a:r>
              <a:rPr lang="fr-FR" altLang="ja-JP" sz="2000" dirty="0"/>
              <a:t> G. </a:t>
            </a:r>
            <a:r>
              <a:rPr lang="fr-FR" altLang="ja-JP" sz="2000" dirty="0" err="1"/>
              <a:t>Henshaw</a:t>
            </a:r>
            <a:r>
              <a:rPr lang="fr-FR" altLang="ja-JP" sz="2000" dirty="0"/>
              <a:t> (Exposition </a:t>
            </a:r>
            <a:r>
              <a:rPr lang="fr-FR" altLang="ja-JP" sz="2000" dirty="0" err="1"/>
              <a:t>press</a:t>
            </a:r>
            <a:r>
              <a:rPr lang="fr-FR" altLang="ja-JP" sz="2000" dirty="0"/>
              <a:t> 1980)</a:t>
            </a:r>
          </a:p>
          <a:p>
            <a:pPr algn="just">
              <a:lnSpc>
                <a:spcPct val="80000"/>
              </a:lnSpc>
            </a:pPr>
            <a:r>
              <a:rPr lang="ja-JP" altLang="fr-FR" sz="2000" dirty="0"/>
              <a:t>“</a:t>
            </a:r>
            <a:r>
              <a:rPr lang="fr-FR" altLang="ja-JP" sz="2000" b="1" dirty="0"/>
              <a:t>La gemmothérapie</a:t>
            </a:r>
            <a:r>
              <a:rPr lang="ja-JP" altLang="fr-FR" sz="2000" dirty="0"/>
              <a:t>”</a:t>
            </a:r>
            <a:r>
              <a:rPr lang="fr-FR" altLang="ja-JP" sz="2000" dirty="0"/>
              <a:t> Pol Henry (Belgique, 1983)</a:t>
            </a:r>
          </a:p>
          <a:p>
            <a:pPr algn="just">
              <a:lnSpc>
                <a:spcPct val="80000"/>
              </a:lnSpc>
            </a:pPr>
            <a:r>
              <a:rPr lang="ja-JP" altLang="fr-FR" sz="2000" dirty="0"/>
              <a:t>“</a:t>
            </a:r>
            <a:r>
              <a:rPr lang="fr-FR" altLang="ja-JP" sz="2000" b="1" dirty="0"/>
              <a:t>Exploitation clinique des profils protéiques</a:t>
            </a:r>
            <a:r>
              <a:rPr lang="ja-JP" altLang="fr-FR" sz="2000" dirty="0"/>
              <a:t>”</a:t>
            </a:r>
            <a:r>
              <a:rPr lang="fr-FR" altLang="ja-JP" sz="2000" dirty="0"/>
              <a:t> Giraudet, Coudon et Postel (</a:t>
            </a:r>
            <a:r>
              <a:rPr lang="fr-FR" altLang="ja-JP" sz="2000" dirty="0" err="1"/>
              <a:t>Technicon</a:t>
            </a:r>
            <a:r>
              <a:rPr lang="fr-FR" altLang="ja-JP" sz="2000" dirty="0"/>
              <a:t> 1990)</a:t>
            </a:r>
          </a:p>
          <a:p>
            <a:pPr algn="just">
              <a:lnSpc>
                <a:spcPct val="80000"/>
              </a:lnSpc>
            </a:pPr>
            <a:r>
              <a:rPr lang="ja-JP" altLang="fr-FR" sz="2000" dirty="0"/>
              <a:t>“</a:t>
            </a:r>
            <a:r>
              <a:rPr lang="fr-FR" altLang="ja-JP" sz="2000" b="1" dirty="0"/>
              <a:t>Le système de la régulation de base</a:t>
            </a:r>
            <a:r>
              <a:rPr lang="ja-JP" altLang="fr-FR" sz="2000" dirty="0"/>
              <a:t>”</a:t>
            </a:r>
            <a:r>
              <a:rPr lang="fr-FR" altLang="ja-JP" sz="2000" dirty="0"/>
              <a:t> A. </a:t>
            </a:r>
            <a:r>
              <a:rPr lang="fr-FR" altLang="ja-JP" sz="2000" dirty="0" err="1"/>
              <a:t>Pischinger</a:t>
            </a:r>
            <a:r>
              <a:rPr lang="fr-FR" altLang="ja-JP" sz="2000" dirty="0"/>
              <a:t> (Haug 1994)</a:t>
            </a:r>
          </a:p>
          <a:p>
            <a:pPr algn="just">
              <a:lnSpc>
                <a:spcPct val="80000"/>
              </a:lnSpc>
            </a:pPr>
            <a:r>
              <a:rPr lang="fr-FR" altLang="fr-FR" sz="2000" dirty="0"/>
              <a:t>"</a:t>
            </a:r>
            <a:r>
              <a:rPr lang="fr-FR" altLang="fr-FR" sz="2000" b="1" dirty="0"/>
              <a:t>La méthode du CEIA ou l'analyse du vivant</a:t>
            </a:r>
            <a:r>
              <a:rPr lang="fr-FR" altLang="fr-FR" sz="2000" dirty="0"/>
              <a:t>" E. Reymond (</a:t>
            </a:r>
            <a:r>
              <a:rPr lang="fr-FR" altLang="fr-FR" sz="2000" dirty="0" err="1"/>
              <a:t>ed</a:t>
            </a:r>
            <a:r>
              <a:rPr lang="fr-FR" altLang="fr-FR" sz="2000" dirty="0"/>
              <a:t>. </a:t>
            </a:r>
            <a:r>
              <a:rPr lang="fr-FR" altLang="fr-FR" sz="2000" dirty="0" err="1"/>
              <a:t>Satas</a:t>
            </a:r>
            <a:r>
              <a:rPr lang="fr-FR" altLang="fr-FR" sz="2000" dirty="0"/>
              <a:t>, 1999)</a:t>
            </a:r>
          </a:p>
          <a:p>
            <a:pPr algn="just">
              <a:lnSpc>
                <a:spcPct val="80000"/>
              </a:lnSpc>
            </a:pPr>
            <a:r>
              <a:rPr lang="ja-JP" altLang="fr-FR" sz="2000" dirty="0"/>
              <a:t>“</a:t>
            </a:r>
            <a:r>
              <a:rPr lang="fr-FR" altLang="ja-JP" sz="2000" b="1" dirty="0"/>
              <a:t>Diagnostic précoce par profil protéique</a:t>
            </a:r>
            <a:r>
              <a:rPr lang="ja-JP" altLang="fr-FR" sz="2000" dirty="0"/>
              <a:t>”</a:t>
            </a:r>
            <a:r>
              <a:rPr lang="fr-FR" altLang="ja-JP" sz="2000" dirty="0"/>
              <a:t> E. </a:t>
            </a:r>
            <a:r>
              <a:rPr lang="fr-FR" altLang="ja-JP" sz="2000" dirty="0" err="1"/>
              <a:t>Petricoin</a:t>
            </a:r>
            <a:r>
              <a:rPr lang="fr-FR" altLang="ja-JP" sz="2000" dirty="0"/>
              <a:t> et coll. (Lancet 2002, 359:572-577)</a:t>
            </a:r>
          </a:p>
          <a:p>
            <a:pPr algn="just">
              <a:lnSpc>
                <a:spcPct val="80000"/>
              </a:lnSpc>
            </a:pPr>
            <a:r>
              <a:rPr lang="ja-JP" altLang="fr-FR" sz="2000" dirty="0"/>
              <a:t>“</a:t>
            </a:r>
            <a:r>
              <a:rPr lang="fr-FR" altLang="ja-JP" sz="2000" b="1" dirty="0" err="1"/>
              <a:t>Why</a:t>
            </a:r>
            <a:r>
              <a:rPr lang="fr-FR" altLang="ja-JP" sz="2000" b="1" dirty="0"/>
              <a:t> stock </a:t>
            </a:r>
            <a:r>
              <a:rPr lang="fr-FR" altLang="ja-JP" sz="2000" b="1" dirty="0" err="1"/>
              <a:t>markets</a:t>
            </a:r>
            <a:r>
              <a:rPr lang="fr-FR" altLang="ja-JP" sz="2000" b="1" dirty="0"/>
              <a:t> crash</a:t>
            </a:r>
            <a:r>
              <a:rPr lang="ja-JP" altLang="fr-FR" sz="2000" dirty="0"/>
              <a:t>“</a:t>
            </a:r>
            <a:r>
              <a:rPr lang="fr-FR" altLang="ja-JP" sz="2000" dirty="0"/>
              <a:t> D. Sornette (PRINCETON UNIVERSITY PRESS, 2003)</a:t>
            </a:r>
          </a:p>
          <a:p>
            <a:pPr algn="just">
              <a:lnSpc>
                <a:spcPct val="80000"/>
              </a:lnSpc>
            </a:pPr>
            <a:r>
              <a:rPr lang="ja-JP" altLang="fr-FR" sz="2000" dirty="0"/>
              <a:t>“</a:t>
            </a:r>
            <a:r>
              <a:rPr lang="fr-FR" altLang="ja-JP" sz="2000" b="1" dirty="0" err="1"/>
              <a:t>What</a:t>
            </a:r>
            <a:r>
              <a:rPr lang="fr-FR" altLang="ja-JP" sz="2000" b="1" dirty="0"/>
              <a:t> </a:t>
            </a:r>
            <a:r>
              <a:rPr lang="fr-FR" altLang="ja-JP" sz="2000" b="1" dirty="0" err="1"/>
              <a:t>medicine</a:t>
            </a:r>
            <a:r>
              <a:rPr lang="fr-FR" altLang="ja-JP" sz="2000" b="1" dirty="0"/>
              <a:t> for </a:t>
            </a:r>
            <a:r>
              <a:rPr lang="fr-FR" altLang="ja-JP" sz="2000" b="1" dirty="0" err="1"/>
              <a:t>tomorrow</a:t>
            </a:r>
            <a:r>
              <a:rPr lang="fr-FR" altLang="ja-JP" sz="2000" b="1" dirty="0"/>
              <a:t> ?</a:t>
            </a:r>
            <a:r>
              <a:rPr lang="ja-JP" altLang="fr-FR" sz="2000" dirty="0"/>
              <a:t>”</a:t>
            </a:r>
            <a:r>
              <a:rPr lang="fr-FR" altLang="ja-JP" sz="2000" dirty="0"/>
              <a:t>  Françoise et J.Y. Henry (IMH, 2012)</a:t>
            </a:r>
            <a:endParaRPr lang="fr-FR" altLang="fr-FR" sz="2000" dirty="0"/>
          </a:p>
        </p:txBody>
      </p:sp>
    </p:spTree>
    <p:extLst>
      <p:ext uri="{BB962C8B-B14F-4D97-AF65-F5344CB8AC3E}">
        <p14:creationId xmlns:p14="http://schemas.microsoft.com/office/powerpoint/2010/main" val="3284357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B890A53-B4D9-4759-A48F-4A7A3C905C67}"/>
              </a:ext>
            </a:extLst>
          </p:cNvPr>
          <p:cNvSpPr>
            <a:spLocks noGrp="1"/>
          </p:cNvSpPr>
          <p:nvPr>
            <p:ph type="title"/>
          </p:nvPr>
        </p:nvSpPr>
        <p:spPr>
          <a:xfrm>
            <a:off x="526073" y="466578"/>
            <a:ext cx="11139854" cy="930447"/>
          </a:xfrm>
        </p:spPr>
        <p:txBody>
          <a:bodyPr vert="horz" lIns="91440" tIns="45720" rIns="91440" bIns="45720" rtlCol="0" anchor="b">
            <a:noAutofit/>
          </a:bodyPr>
          <a:lstStyle/>
          <a:p>
            <a:pPr algn="ctr"/>
            <a:r>
              <a:rPr lang="en-US" altLang="fr-FR" sz="3200" b="1" kern="1200" dirty="0">
                <a:solidFill>
                  <a:srgbClr val="FFFFFF"/>
                </a:solidFill>
                <a:latin typeface="+mj-lt"/>
                <a:ea typeface="+mj-ea"/>
                <a:cs typeface="+mj-cs"/>
              </a:rPr>
              <a:t>The classic approach in biology: </a:t>
            </a:r>
            <a:br>
              <a:rPr lang="en-US" altLang="fr-FR" sz="3200" b="1" kern="1200" dirty="0">
                <a:solidFill>
                  <a:srgbClr val="FFFFFF"/>
                </a:solidFill>
                <a:latin typeface="+mj-lt"/>
                <a:ea typeface="+mj-ea"/>
                <a:cs typeface="+mj-cs"/>
              </a:rPr>
            </a:br>
            <a:r>
              <a:rPr lang="en-US" altLang="fr-FR" sz="3200" b="1" kern="1200" dirty="0">
                <a:solidFill>
                  <a:srgbClr val="FFFFFF"/>
                </a:solidFill>
                <a:latin typeface="+mj-lt"/>
                <a:ea typeface="+mj-ea"/>
                <a:cs typeface="+mj-cs"/>
              </a:rPr>
              <a:t>we quantify carrier proteins</a:t>
            </a:r>
            <a:endParaRPr lang="en-US" sz="3200" b="1"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2" descr="C:\Users\Jean-Yves\Documents\My Scans\scan0001.tif">
            <a:extLst>
              <a:ext uri="{FF2B5EF4-FFF2-40B4-BE49-F238E27FC236}">
                <a16:creationId xmlns:a16="http://schemas.microsoft.com/office/drawing/2014/main" id="{5B50E256-B027-490D-96EF-9816A21C5B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4569" y="2310834"/>
            <a:ext cx="9862861" cy="44980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515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F57EB4-5E86-42AE-8D30-3F9F348F5077}"/>
              </a:ext>
            </a:extLst>
          </p:cNvPr>
          <p:cNvSpPr>
            <a:spLocks noGrp="1"/>
          </p:cNvSpPr>
          <p:nvPr>
            <p:ph type="title"/>
          </p:nvPr>
        </p:nvSpPr>
        <p:spPr/>
        <p:txBody>
          <a:bodyPr/>
          <a:lstStyle/>
          <a:p>
            <a:pPr algn="ctr"/>
            <a:r>
              <a:rPr lang="en-US" altLang="fr-FR" b="1" dirty="0">
                <a:latin typeface="+mn-lt"/>
              </a:rPr>
              <a:t>History of a systematic approach :</a:t>
            </a:r>
            <a:br>
              <a:rPr lang="fr-CH" altLang="fr-FR" b="1" dirty="0">
                <a:latin typeface="+mn-lt"/>
              </a:rPr>
            </a:br>
            <a:r>
              <a:rPr lang="fr-CH" altLang="fr-FR" b="1" dirty="0" err="1">
                <a:latin typeface="+mn-lt"/>
              </a:rPr>
              <a:t>After</a:t>
            </a:r>
            <a:r>
              <a:rPr lang="fr-CH" altLang="fr-FR" b="1" dirty="0">
                <a:latin typeface="+mn-lt"/>
              </a:rPr>
              <a:t> the « how », the « </a:t>
            </a:r>
            <a:r>
              <a:rPr lang="fr-CH" altLang="fr-FR" b="1" dirty="0" err="1">
                <a:latin typeface="+mn-lt"/>
              </a:rPr>
              <a:t>when</a:t>
            </a:r>
            <a:r>
              <a:rPr lang="fr-CH" altLang="fr-FR" b="1" dirty="0">
                <a:latin typeface="+mn-lt"/>
              </a:rPr>
              <a:t> » ? </a:t>
            </a:r>
            <a:endParaRPr lang="fr-FR" b="1" dirty="0">
              <a:latin typeface="+mn-lt"/>
            </a:endParaRPr>
          </a:p>
        </p:txBody>
      </p:sp>
      <p:sp>
        <p:nvSpPr>
          <p:cNvPr id="3" name="Espace réservé du contenu 2">
            <a:extLst>
              <a:ext uri="{FF2B5EF4-FFF2-40B4-BE49-F238E27FC236}">
                <a16:creationId xmlns:a16="http://schemas.microsoft.com/office/drawing/2014/main" id="{86BA4D1D-AA0F-4089-858C-89C979A923A0}"/>
              </a:ext>
            </a:extLst>
          </p:cNvPr>
          <p:cNvSpPr>
            <a:spLocks noGrp="1"/>
          </p:cNvSpPr>
          <p:nvPr>
            <p:ph idx="1"/>
          </p:nvPr>
        </p:nvSpPr>
        <p:spPr/>
        <p:txBody>
          <a:bodyPr>
            <a:normAutofit fontScale="92500" lnSpcReduction="10000"/>
          </a:bodyPr>
          <a:lstStyle/>
          <a:p>
            <a:pPr marL="0" indent="0" algn="just">
              <a:buNone/>
              <a:defRPr/>
            </a:pPr>
            <a:r>
              <a:rPr lang="en-US" dirty="0">
                <a:solidFill>
                  <a:schemeClr val="tx2">
                    <a:lumMod val="75000"/>
                  </a:schemeClr>
                </a:solidFill>
              </a:rPr>
              <a:t>We observed with interest Didier SORNETTE's works (EPFZ, specialist of the physics of the rare events) on the </a:t>
            </a:r>
            <a:r>
              <a:rPr lang="en-US" dirty="0">
                <a:solidFill>
                  <a:srgbClr val="FF0000"/>
                </a:solidFill>
              </a:rPr>
              <a:t>phenomena of break </a:t>
            </a:r>
            <a:r>
              <a:rPr lang="en-US" dirty="0">
                <a:solidFill>
                  <a:schemeClr val="tx2">
                    <a:lumMod val="75000"/>
                  </a:schemeClr>
                </a:solidFill>
              </a:rPr>
              <a:t>(log periodic power law equation). </a:t>
            </a:r>
          </a:p>
          <a:p>
            <a:pPr marL="0" indent="0" algn="just">
              <a:buNone/>
              <a:defRPr/>
            </a:pPr>
            <a:r>
              <a:rPr lang="en-US" dirty="0">
                <a:solidFill>
                  <a:schemeClr val="tx2">
                    <a:lumMod val="75000"/>
                  </a:schemeClr>
                </a:solidFill>
              </a:rPr>
              <a:t>He describes a state of imbalance growing under the influence of diverse constraints:</a:t>
            </a:r>
          </a:p>
          <a:p>
            <a:pPr marL="0" indent="0" algn="just">
              <a:buNone/>
              <a:defRPr/>
            </a:pPr>
            <a:endParaRPr lang="fr-FR" dirty="0"/>
          </a:p>
          <a:p>
            <a:pPr marL="0" indent="0" algn="ctr">
              <a:buNone/>
              <a:defRPr/>
            </a:pPr>
            <a:r>
              <a:rPr lang="fr-FR" b="1" dirty="0">
                <a:sym typeface="Symbol" pitchFamily="18" charset="2"/>
              </a:rPr>
              <a:t>F (t) = -</a:t>
            </a:r>
            <a:r>
              <a:rPr lang="en-US" b="1" dirty="0">
                <a:sym typeface="Symbol" pitchFamily="18" charset="2"/>
              </a:rPr>
              <a:t> [</a:t>
            </a:r>
            <a:r>
              <a:rPr lang="fr-FR" b="1" dirty="0">
                <a:sym typeface="Symbol" pitchFamily="18" charset="2"/>
              </a:rPr>
              <a:t>A + B (Tc-T)^m </a:t>
            </a:r>
          </a:p>
          <a:p>
            <a:pPr marL="0" indent="0" algn="ctr">
              <a:buNone/>
              <a:defRPr/>
            </a:pPr>
            <a:r>
              <a:rPr lang="fr-FR" b="1" dirty="0">
                <a:sym typeface="Symbol" pitchFamily="18" charset="2"/>
              </a:rPr>
              <a:t>(1 + C*cosinus (w de logarithme de (Tc-T)))</a:t>
            </a:r>
            <a:r>
              <a:rPr lang="en-US" b="1" dirty="0">
                <a:sym typeface="Symbol" pitchFamily="18" charset="2"/>
              </a:rPr>
              <a:t>]</a:t>
            </a:r>
          </a:p>
          <a:p>
            <a:pPr marL="0" indent="0" algn="ctr">
              <a:buNone/>
              <a:defRPr/>
            </a:pPr>
            <a:endParaRPr lang="en-US" b="1" dirty="0">
              <a:sym typeface="Symbol" pitchFamily="18" charset="2"/>
            </a:endParaRPr>
          </a:p>
          <a:p>
            <a:pPr marL="0" indent="0" algn="just">
              <a:buNone/>
              <a:defRPr/>
            </a:pPr>
            <a:r>
              <a:rPr lang="en-US" dirty="0">
                <a:solidFill>
                  <a:schemeClr val="tx2">
                    <a:lumMod val="75000"/>
                  </a:schemeClr>
                </a:solidFill>
              </a:rPr>
              <a:t>NB. Formula in which the coefficient C multiplies the cosine so as to modulate the amplitude of the oscillations.</a:t>
            </a:r>
          </a:p>
          <a:p>
            <a:endParaRPr lang="fr-FR" dirty="0"/>
          </a:p>
        </p:txBody>
      </p:sp>
    </p:spTree>
    <p:extLst>
      <p:ext uri="{BB962C8B-B14F-4D97-AF65-F5344CB8AC3E}">
        <p14:creationId xmlns:p14="http://schemas.microsoft.com/office/powerpoint/2010/main" val="3856989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F7962C-994B-475E-986A-0FEE7EEE873F}"/>
              </a:ext>
            </a:extLst>
          </p:cNvPr>
          <p:cNvSpPr>
            <a:spLocks noGrp="1"/>
          </p:cNvSpPr>
          <p:nvPr>
            <p:ph type="title"/>
          </p:nvPr>
        </p:nvSpPr>
        <p:spPr/>
        <p:txBody>
          <a:bodyPr>
            <a:normAutofit fontScale="90000"/>
          </a:bodyPr>
          <a:lstStyle/>
          <a:p>
            <a:pPr algn="ctr"/>
            <a:r>
              <a:rPr lang="en-US" altLang="fr-FR" sz="4800" b="1" dirty="0">
                <a:latin typeface="+mn-lt"/>
              </a:rPr>
              <a:t>History of a systematic approach : </a:t>
            </a:r>
            <a:br>
              <a:rPr lang="fr-CH" altLang="fr-FR" sz="5400" b="1" dirty="0">
                <a:latin typeface="+mn-lt"/>
              </a:rPr>
            </a:br>
            <a:r>
              <a:rPr lang="fr-CH" altLang="fr-FR" b="1" dirty="0" err="1">
                <a:latin typeface="+mn-lt"/>
              </a:rPr>
              <a:t>After</a:t>
            </a:r>
            <a:r>
              <a:rPr lang="fr-CH" altLang="fr-FR" b="1" dirty="0">
                <a:latin typeface="+mn-lt"/>
              </a:rPr>
              <a:t> the « how », the « </a:t>
            </a:r>
            <a:r>
              <a:rPr lang="fr-CH" altLang="fr-FR" b="1" dirty="0" err="1">
                <a:latin typeface="+mn-lt"/>
              </a:rPr>
              <a:t>when</a:t>
            </a:r>
            <a:r>
              <a:rPr lang="fr-CH" altLang="fr-FR" b="1" dirty="0">
                <a:latin typeface="+mn-lt"/>
              </a:rPr>
              <a:t> » ? (3)</a:t>
            </a:r>
            <a:endParaRPr lang="fr-FR" b="1" dirty="0">
              <a:latin typeface="+mn-lt"/>
            </a:endParaRPr>
          </a:p>
        </p:txBody>
      </p:sp>
      <p:sp>
        <p:nvSpPr>
          <p:cNvPr id="3" name="Espace réservé du contenu 2">
            <a:extLst>
              <a:ext uri="{FF2B5EF4-FFF2-40B4-BE49-F238E27FC236}">
                <a16:creationId xmlns:a16="http://schemas.microsoft.com/office/drawing/2014/main" id="{164E6D0F-3017-4BA4-935E-C2DE63E4A3B2}"/>
              </a:ext>
            </a:extLst>
          </p:cNvPr>
          <p:cNvSpPr>
            <a:spLocks noGrp="1"/>
          </p:cNvSpPr>
          <p:nvPr>
            <p:ph idx="1"/>
          </p:nvPr>
        </p:nvSpPr>
        <p:spPr/>
        <p:txBody>
          <a:bodyPr/>
          <a:lstStyle/>
          <a:p>
            <a:pPr marL="0" indent="0" algn="just">
              <a:buNone/>
              <a:defRPr/>
            </a:pPr>
            <a:endParaRPr lang="en-US" dirty="0">
              <a:solidFill>
                <a:schemeClr val="tx2">
                  <a:lumMod val="75000"/>
                </a:schemeClr>
              </a:solidFill>
            </a:endParaRPr>
          </a:p>
          <a:p>
            <a:pPr marL="0" indent="0" algn="just">
              <a:buNone/>
              <a:defRPr/>
            </a:pPr>
            <a:r>
              <a:rPr lang="en-US" dirty="0">
                <a:solidFill>
                  <a:schemeClr val="tx2">
                    <a:lumMod val="75000"/>
                  </a:schemeClr>
                </a:solidFill>
              </a:rPr>
              <a:t>Its shape evokes the "curve in staircase" which models the levels of degradation of the homeostasis, as well as the </a:t>
            </a:r>
            <a:r>
              <a:rPr lang="en-US" dirty="0">
                <a:solidFill>
                  <a:srgbClr val="FF0000"/>
                </a:solidFill>
              </a:rPr>
              <a:t>increase of amplitude of the oscillations</a:t>
            </a:r>
            <a:r>
              <a:rPr lang="en-US" dirty="0">
                <a:solidFill>
                  <a:schemeClr val="tx2">
                    <a:lumMod val="75000"/>
                  </a:schemeClr>
                </a:solidFill>
              </a:rPr>
              <a:t>, the phenomenon precursor of a break which is going to result in a fundamental change of regime of functioning (at a lower level). </a:t>
            </a:r>
          </a:p>
          <a:p>
            <a:pPr marL="0" indent="0" algn="just">
              <a:buNone/>
              <a:defRPr/>
            </a:pPr>
            <a:r>
              <a:rPr lang="en-US" dirty="0">
                <a:solidFill>
                  <a:schemeClr val="tx2">
                    <a:lumMod val="75000"/>
                  </a:schemeClr>
                </a:solidFill>
              </a:rPr>
              <a:t> </a:t>
            </a:r>
          </a:p>
          <a:p>
            <a:pPr marL="0" indent="0" algn="just">
              <a:buNone/>
              <a:defRPr/>
            </a:pPr>
            <a:r>
              <a:rPr lang="en-US" dirty="0">
                <a:solidFill>
                  <a:schemeClr val="tx2">
                    <a:lumMod val="75000"/>
                  </a:schemeClr>
                </a:solidFill>
              </a:rPr>
              <a:t>What is surprising, is that the formula predicts that </a:t>
            </a:r>
            <a:r>
              <a:rPr lang="en-US" dirty="0">
                <a:solidFill>
                  <a:srgbClr val="FF0000"/>
                </a:solidFill>
              </a:rPr>
              <a:t>at the end of 5 to 6 breaks </a:t>
            </a:r>
            <a:r>
              <a:rPr lang="en-US" dirty="0">
                <a:solidFill>
                  <a:schemeClr val="tx2">
                    <a:lumMod val="75000"/>
                  </a:schemeClr>
                </a:solidFill>
              </a:rPr>
              <a:t>(change of levels), all </a:t>
            </a:r>
            <a:r>
              <a:rPr lang="en-US" dirty="0">
                <a:solidFill>
                  <a:srgbClr val="FF0000"/>
                </a:solidFill>
              </a:rPr>
              <a:t>the systems are definitively going to disrupt </a:t>
            </a:r>
            <a:r>
              <a:rPr lang="en-US" dirty="0">
                <a:solidFill>
                  <a:schemeClr val="tx2">
                    <a:lumMod val="75000"/>
                  </a:schemeClr>
                </a:solidFill>
              </a:rPr>
              <a:t>(same at the level of the human pathology) !</a:t>
            </a:r>
          </a:p>
          <a:p>
            <a:endParaRPr lang="fr-FR" dirty="0"/>
          </a:p>
        </p:txBody>
      </p:sp>
    </p:spTree>
    <p:extLst>
      <p:ext uri="{BB962C8B-B14F-4D97-AF65-F5344CB8AC3E}">
        <p14:creationId xmlns:p14="http://schemas.microsoft.com/office/powerpoint/2010/main" val="3258933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F66D5C3-4D5F-4461-9F82-E382BA33C2B6}"/>
              </a:ext>
            </a:extLst>
          </p:cNvPr>
          <p:cNvSpPr>
            <a:spLocks noGrp="1"/>
          </p:cNvSpPr>
          <p:nvPr>
            <p:ph type="title"/>
          </p:nvPr>
        </p:nvSpPr>
        <p:spPr>
          <a:xfrm>
            <a:off x="655721" y="2466477"/>
            <a:ext cx="3657600" cy="2887579"/>
          </a:xfrm>
        </p:spPr>
        <p:txBody>
          <a:bodyPr vert="horz" lIns="91440" tIns="45720" rIns="91440" bIns="45720" rtlCol="0" anchor="b">
            <a:noAutofit/>
          </a:bodyPr>
          <a:lstStyle/>
          <a:p>
            <a:pPr algn="ctr"/>
            <a:r>
              <a:rPr lang="en-US" altLang="fr-FR" sz="4800" kern="1200" dirty="0">
                <a:solidFill>
                  <a:srgbClr val="FFFFFF"/>
                </a:solidFill>
                <a:latin typeface="+mj-lt"/>
                <a:ea typeface="+mj-ea"/>
                <a:cs typeface="+mj-cs"/>
              </a:rPr>
              <a:t>Via a modern spectrophotometer automat of humid chemistry</a:t>
            </a:r>
            <a:endParaRPr lang="en-US" sz="4800"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Image 1">
            <a:extLst>
              <a:ext uri="{FF2B5EF4-FFF2-40B4-BE49-F238E27FC236}">
                <a16:creationId xmlns:a16="http://schemas.microsoft.com/office/drawing/2014/main" id="{F28BF9D8-8783-4611-AE09-886990C6456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3822" y="1073695"/>
            <a:ext cx="6553545" cy="47185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27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EC52BCF-5DEB-46EB-9757-8A0B938D5738}"/>
              </a:ext>
            </a:extLst>
          </p:cNvPr>
          <p:cNvSpPr>
            <a:spLocks noGrp="1"/>
          </p:cNvSpPr>
          <p:nvPr>
            <p:ph type="title"/>
          </p:nvPr>
        </p:nvSpPr>
        <p:spPr>
          <a:xfrm>
            <a:off x="694510" y="1487270"/>
            <a:ext cx="3179917" cy="3007644"/>
          </a:xfrm>
          <a:prstGeom prst="ellipse">
            <a:avLst/>
          </a:prstGeom>
          <a:solidFill>
            <a:srgbClr val="262626"/>
          </a:solidFill>
          <a:ln w="174625" cmpd="thinThick">
            <a:solidFill>
              <a:srgbClr val="262626"/>
            </a:solidFill>
          </a:ln>
        </p:spPr>
        <p:txBody>
          <a:bodyPr>
            <a:normAutofit/>
          </a:bodyPr>
          <a:lstStyle/>
          <a:p>
            <a:pPr algn="ctr"/>
            <a:r>
              <a:rPr lang="en-US" altLang="fr-FR" sz="2400" b="1" dirty="0">
                <a:solidFill>
                  <a:srgbClr val="FFFFFF"/>
                </a:solidFill>
                <a:latin typeface="+mn-lt"/>
              </a:rPr>
              <a:t>History of a systematic approach … </a:t>
            </a:r>
            <a:br>
              <a:rPr lang="fr-CH" altLang="fr-FR" sz="2400" b="1" dirty="0">
                <a:solidFill>
                  <a:srgbClr val="FFFFFF"/>
                </a:solidFill>
                <a:latin typeface="+mn-lt"/>
              </a:rPr>
            </a:br>
            <a:r>
              <a:rPr lang="fr-CH" altLang="fr-FR" sz="2400" b="1" dirty="0" err="1">
                <a:solidFill>
                  <a:srgbClr val="FFFFFF"/>
                </a:solidFill>
                <a:latin typeface="+mn-lt"/>
              </a:rPr>
              <a:t>After</a:t>
            </a:r>
            <a:r>
              <a:rPr lang="fr-CH" altLang="fr-FR" sz="2400" b="1" dirty="0">
                <a:solidFill>
                  <a:srgbClr val="FFFFFF"/>
                </a:solidFill>
                <a:latin typeface="+mn-lt"/>
              </a:rPr>
              <a:t> the « how », the « </a:t>
            </a:r>
            <a:r>
              <a:rPr lang="fr-CH" altLang="fr-FR" sz="2400" b="1" dirty="0" err="1">
                <a:solidFill>
                  <a:srgbClr val="FFFFFF"/>
                </a:solidFill>
                <a:latin typeface="+mn-lt"/>
              </a:rPr>
              <a:t>when</a:t>
            </a:r>
            <a:r>
              <a:rPr lang="fr-CH" altLang="fr-FR" sz="2400" b="1" dirty="0">
                <a:solidFill>
                  <a:srgbClr val="FFFFFF"/>
                </a:solidFill>
                <a:latin typeface="+mn-lt"/>
              </a:rPr>
              <a:t> » ? (4)</a:t>
            </a:r>
            <a:endParaRPr lang="fr-FR" sz="2400" b="1" dirty="0">
              <a:solidFill>
                <a:srgbClr val="FFFFFF"/>
              </a:solidFill>
              <a:latin typeface="+mn-lt"/>
            </a:endParaRPr>
          </a:p>
        </p:txBody>
      </p:sp>
      <p:pic>
        <p:nvPicPr>
          <p:cNvPr id="5" name="Image 4" descr="Une image contenant ciel&#10;&#10;Description générée avec un niveau de confiance très élevé">
            <a:extLst>
              <a:ext uri="{FF2B5EF4-FFF2-40B4-BE49-F238E27FC236}">
                <a16:creationId xmlns:a16="http://schemas.microsoft.com/office/drawing/2014/main" id="{039D9712-3910-4F3B-9239-35E68D70A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313299"/>
            <a:ext cx="6756604" cy="3091146"/>
          </a:xfrm>
          <a:prstGeom prst="rect">
            <a:avLst/>
          </a:prstGeom>
        </p:spPr>
      </p:pic>
      <p:sp>
        <p:nvSpPr>
          <p:cNvPr id="3" name="Espace réservé du contenu 2">
            <a:extLst>
              <a:ext uri="{FF2B5EF4-FFF2-40B4-BE49-F238E27FC236}">
                <a16:creationId xmlns:a16="http://schemas.microsoft.com/office/drawing/2014/main" id="{681B4351-2425-4A7F-9D8D-C46DA3DACC16}"/>
              </a:ext>
            </a:extLst>
          </p:cNvPr>
          <p:cNvSpPr>
            <a:spLocks noGrp="1"/>
          </p:cNvSpPr>
          <p:nvPr>
            <p:ph idx="1"/>
          </p:nvPr>
        </p:nvSpPr>
        <p:spPr>
          <a:xfrm>
            <a:off x="2560320" y="4884872"/>
            <a:ext cx="9166860" cy="1515927"/>
          </a:xfrm>
        </p:spPr>
        <p:txBody>
          <a:bodyPr>
            <a:normAutofit fontScale="92500" lnSpcReduction="20000"/>
          </a:bodyPr>
          <a:lstStyle/>
          <a:p>
            <a:pPr marL="0" indent="0">
              <a:buNone/>
            </a:pPr>
            <a:r>
              <a:rPr lang="en-US" sz="3200" dirty="0"/>
              <a:t>Waiting to </a:t>
            </a:r>
            <a:r>
              <a:rPr lang="fr-FR" sz="3200" dirty="0" err="1"/>
              <a:t>improve</a:t>
            </a:r>
            <a:r>
              <a:rPr lang="fr-FR" sz="3200" dirty="0"/>
              <a:t> </a:t>
            </a:r>
            <a:r>
              <a:rPr lang="fr-FR" sz="3200" dirty="0" err="1"/>
              <a:t>predictability</a:t>
            </a:r>
            <a:r>
              <a:rPr lang="fr-FR" sz="3200" dirty="0"/>
              <a:t> by a </a:t>
            </a:r>
            <a:r>
              <a:rPr lang="fr-FR" sz="3200" dirty="0" err="1"/>
              <a:t>multifractal</a:t>
            </a:r>
            <a:r>
              <a:rPr lang="fr-FR" sz="3200" dirty="0"/>
              <a:t> cascade model, </a:t>
            </a:r>
            <a:r>
              <a:rPr lang="en-US" sz="3200" dirty="0"/>
              <a:t>applying the formula of D. </a:t>
            </a:r>
            <a:r>
              <a:rPr lang="en-US" sz="3200" dirty="0" err="1"/>
              <a:t>Sornette</a:t>
            </a:r>
            <a:r>
              <a:rPr lang="en-US" sz="3200" dirty="0"/>
              <a:t> to our system through the study of big series of patients (work in progress)</a:t>
            </a:r>
            <a:endParaRPr lang="fr-FR" sz="3200" dirty="0"/>
          </a:p>
          <a:p>
            <a:pPr marL="0" indent="0">
              <a:buNone/>
            </a:pPr>
            <a:endParaRPr lang="fr-FR" sz="1800" dirty="0"/>
          </a:p>
        </p:txBody>
      </p:sp>
    </p:spTree>
    <p:extLst>
      <p:ext uri="{BB962C8B-B14F-4D97-AF65-F5344CB8AC3E}">
        <p14:creationId xmlns:p14="http://schemas.microsoft.com/office/powerpoint/2010/main" val="203855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3DFF31-F743-44B6-BBC4-15EA5D14F110}"/>
              </a:ext>
            </a:extLst>
          </p:cNvPr>
          <p:cNvSpPr>
            <a:spLocks noGrp="1"/>
          </p:cNvSpPr>
          <p:nvPr>
            <p:ph type="title"/>
          </p:nvPr>
        </p:nvSpPr>
        <p:spPr/>
        <p:txBody>
          <a:bodyPr>
            <a:normAutofit/>
          </a:bodyPr>
          <a:lstStyle/>
          <a:p>
            <a:pPr algn="ctr"/>
            <a:r>
              <a:rPr lang="en-US" altLang="fr-FR" b="1" dirty="0">
                <a:latin typeface="+mn-lt"/>
              </a:rPr>
              <a:t>To be ideal, the BNS24 has to answers the five main questions of the practitioner:</a:t>
            </a:r>
            <a:endParaRPr lang="fr-FR" b="1" dirty="0">
              <a:latin typeface="+mn-lt"/>
            </a:endParaRPr>
          </a:p>
        </p:txBody>
      </p:sp>
      <p:sp>
        <p:nvSpPr>
          <p:cNvPr id="3" name="Espace réservé du contenu 2">
            <a:extLst>
              <a:ext uri="{FF2B5EF4-FFF2-40B4-BE49-F238E27FC236}">
                <a16:creationId xmlns:a16="http://schemas.microsoft.com/office/drawing/2014/main" id="{B9F096CB-0E13-4B64-8224-F7C7D7EC0A72}"/>
              </a:ext>
            </a:extLst>
          </p:cNvPr>
          <p:cNvSpPr>
            <a:spLocks noGrp="1"/>
          </p:cNvSpPr>
          <p:nvPr>
            <p:ph idx="1"/>
          </p:nvPr>
        </p:nvSpPr>
        <p:spPr>
          <a:xfrm>
            <a:off x="1055015" y="1976452"/>
            <a:ext cx="10515600" cy="5022949"/>
          </a:xfrm>
        </p:spPr>
        <p:txBody>
          <a:bodyPr>
            <a:normAutofit lnSpcReduction="10000"/>
          </a:bodyPr>
          <a:lstStyle/>
          <a:p>
            <a:pPr marL="0" indent="0">
              <a:lnSpc>
                <a:spcPct val="80000"/>
              </a:lnSpc>
              <a:buNone/>
            </a:pPr>
            <a:r>
              <a:rPr lang="en-US" altLang="ja-JP" b="1" dirty="0">
                <a:solidFill>
                  <a:srgbClr val="C00000"/>
                </a:solidFill>
              </a:rPr>
              <a:t>WHERE</a:t>
            </a:r>
            <a:r>
              <a:rPr lang="en-US" altLang="ja-JP" dirty="0"/>
              <a:t> ? </a:t>
            </a:r>
            <a:r>
              <a:rPr lang="en-US" altLang="ja-JP" dirty="0">
                <a:sym typeface="Wingdings" panose="05000000000000000000" pitchFamily="2" charset="2"/>
              </a:rPr>
              <a:t> </a:t>
            </a:r>
            <a:r>
              <a:rPr lang="en-US" altLang="ja-JP" dirty="0"/>
              <a:t>the levels of the </a:t>
            </a:r>
            <a:r>
              <a:rPr lang="en-US" altLang="ja-JP" b="1" dirty="0"/>
              <a:t>organic regulations </a:t>
            </a:r>
          </a:p>
          <a:p>
            <a:pPr marL="533400" indent="-533400">
              <a:lnSpc>
                <a:spcPct val="80000"/>
              </a:lnSpc>
              <a:buFont typeface="Wingdings" panose="05000000000000000000" pitchFamily="2" charset="2"/>
              <a:buAutoNum type="arabicPeriod"/>
            </a:pPr>
            <a:endParaRPr lang="en-US" altLang="ja-JP" b="1" dirty="0"/>
          </a:p>
          <a:p>
            <a:pPr marL="0" indent="0">
              <a:lnSpc>
                <a:spcPct val="80000"/>
              </a:lnSpc>
              <a:buNone/>
            </a:pPr>
            <a:r>
              <a:rPr lang="fr-FR" altLang="ja-JP" b="1" dirty="0">
                <a:solidFill>
                  <a:srgbClr val="C00000"/>
                </a:solidFill>
              </a:rPr>
              <a:t>HOW</a:t>
            </a:r>
            <a:r>
              <a:rPr lang="fr-FR" altLang="ja-JP" dirty="0"/>
              <a:t> ? </a:t>
            </a:r>
            <a:r>
              <a:rPr lang="fr-FR" altLang="ja-JP" dirty="0">
                <a:sym typeface="Wingdings" panose="05000000000000000000" pitchFamily="2" charset="2"/>
              </a:rPr>
              <a:t></a:t>
            </a:r>
            <a:r>
              <a:rPr lang="fr-FR" altLang="ja-JP" dirty="0"/>
              <a:t> </a:t>
            </a:r>
            <a:r>
              <a:rPr lang="fr-FR" altLang="ja-JP" dirty="0" err="1"/>
              <a:t>Protidogramme</a:t>
            </a:r>
            <a:r>
              <a:rPr lang="fr-FR" altLang="ja-JP" dirty="0"/>
              <a:t> (</a:t>
            </a:r>
            <a:r>
              <a:rPr lang="fr-FR" altLang="ja-JP" b="1" dirty="0" err="1"/>
              <a:t>inflammatory</a:t>
            </a:r>
            <a:r>
              <a:rPr lang="fr-FR" altLang="ja-JP" b="1" dirty="0"/>
              <a:t> state</a:t>
            </a:r>
            <a:r>
              <a:rPr lang="fr-FR" altLang="ja-JP" dirty="0"/>
              <a:t>) </a:t>
            </a:r>
          </a:p>
          <a:p>
            <a:pPr marL="533400" indent="-533400">
              <a:lnSpc>
                <a:spcPct val="80000"/>
              </a:lnSpc>
              <a:buFont typeface="Wingdings" panose="05000000000000000000" pitchFamily="2" charset="2"/>
              <a:buAutoNum type="arabicPeriod"/>
            </a:pPr>
            <a:endParaRPr lang="fr-FR" altLang="ja-JP" dirty="0"/>
          </a:p>
          <a:p>
            <a:pPr marL="0" indent="0">
              <a:lnSpc>
                <a:spcPct val="80000"/>
              </a:lnSpc>
              <a:buNone/>
            </a:pPr>
            <a:r>
              <a:rPr lang="en-US" altLang="ja-JP" b="1" dirty="0">
                <a:solidFill>
                  <a:srgbClr val="C00000"/>
                </a:solidFill>
              </a:rPr>
              <a:t>WHY </a:t>
            </a:r>
            <a:r>
              <a:rPr lang="en-US" altLang="ja-JP" dirty="0"/>
              <a:t>?</a:t>
            </a:r>
            <a:r>
              <a:rPr lang="en-US" altLang="ja-JP" dirty="0">
                <a:sym typeface="Wingdings" panose="05000000000000000000" pitchFamily="2" charset="2"/>
              </a:rPr>
              <a:t></a:t>
            </a:r>
            <a:r>
              <a:rPr lang="en-US" altLang="ja-JP" dirty="0"/>
              <a:t> </a:t>
            </a:r>
            <a:r>
              <a:rPr lang="fr-FR" altLang="ja-JP" dirty="0" err="1"/>
              <a:t>Euglobulines</a:t>
            </a:r>
            <a:r>
              <a:rPr lang="fr-FR" altLang="ja-JP" dirty="0"/>
              <a:t> (</a:t>
            </a:r>
            <a:r>
              <a:rPr lang="fr-FR" altLang="ja-JP" b="1" dirty="0"/>
              <a:t>Exo stress</a:t>
            </a:r>
            <a:r>
              <a:rPr lang="fr-FR" altLang="ja-JP" dirty="0"/>
              <a:t>) </a:t>
            </a:r>
          </a:p>
          <a:p>
            <a:pPr marL="533400" indent="-533400">
              <a:lnSpc>
                <a:spcPct val="80000"/>
              </a:lnSpc>
              <a:buFont typeface="Wingdings" panose="05000000000000000000" pitchFamily="2" charset="2"/>
              <a:buAutoNum type="arabicPeriod"/>
            </a:pPr>
            <a:endParaRPr lang="fr-FR" altLang="ja-JP" dirty="0"/>
          </a:p>
          <a:p>
            <a:pPr marL="0" indent="0">
              <a:lnSpc>
                <a:spcPct val="80000"/>
              </a:lnSpc>
              <a:buNone/>
            </a:pPr>
            <a:r>
              <a:rPr lang="en-US" altLang="ja-JP" b="1" dirty="0">
                <a:solidFill>
                  <a:srgbClr val="C00000"/>
                </a:solidFill>
              </a:rPr>
              <a:t>WHEN</a:t>
            </a:r>
            <a:r>
              <a:rPr lang="en-US" altLang="ja-JP" dirty="0"/>
              <a:t> ?</a:t>
            </a:r>
            <a:r>
              <a:rPr lang="en-US" altLang="ja-JP" dirty="0">
                <a:sym typeface="Wingdings" panose="05000000000000000000" pitchFamily="2" charset="2"/>
              </a:rPr>
              <a:t></a:t>
            </a:r>
            <a:r>
              <a:rPr lang="en-US" altLang="ja-JP" dirty="0"/>
              <a:t> </a:t>
            </a:r>
            <a:r>
              <a:rPr lang="en-US" altLang="ja-JP" b="1" dirty="0"/>
              <a:t>Coefficient of </a:t>
            </a:r>
            <a:r>
              <a:rPr lang="en-US" altLang="ja-JP" b="1" dirty="0" err="1"/>
              <a:t>homeostasy</a:t>
            </a:r>
            <a:r>
              <a:rPr lang="en-US" altLang="ja-JP" b="1" dirty="0"/>
              <a:t>  </a:t>
            </a:r>
            <a:br>
              <a:rPr lang="en-US" altLang="ja-JP" dirty="0"/>
            </a:br>
            <a:r>
              <a:rPr lang="en-US" altLang="ja-JP" dirty="0"/>
              <a:t> = level of stability of the internal environment</a:t>
            </a:r>
          </a:p>
          <a:p>
            <a:pPr marL="533400" indent="-533400">
              <a:lnSpc>
                <a:spcPct val="80000"/>
              </a:lnSpc>
              <a:buFont typeface="Wingdings" panose="05000000000000000000" pitchFamily="2" charset="2"/>
              <a:buAutoNum type="arabicPeriod"/>
            </a:pPr>
            <a:endParaRPr lang="fr-FR" altLang="ja-JP" dirty="0"/>
          </a:p>
          <a:p>
            <a:pPr marL="0" indent="0">
              <a:lnSpc>
                <a:spcPct val="80000"/>
              </a:lnSpc>
              <a:buNone/>
            </a:pPr>
            <a:r>
              <a:rPr lang="en-US" altLang="ja-JP" b="1" dirty="0">
                <a:solidFill>
                  <a:srgbClr val="C00000"/>
                </a:solidFill>
              </a:rPr>
              <a:t>WITH WHAT </a:t>
            </a:r>
            <a:r>
              <a:rPr lang="fr-FR" altLang="ja-JP" dirty="0"/>
              <a:t>?</a:t>
            </a:r>
            <a:r>
              <a:rPr lang="en-US" altLang="ja-JP" dirty="0"/>
              <a:t> </a:t>
            </a:r>
            <a:r>
              <a:rPr lang="en-US" altLang="ja-JP" dirty="0">
                <a:sym typeface="Wingdings" panose="05000000000000000000" pitchFamily="2" charset="2"/>
              </a:rPr>
              <a:t></a:t>
            </a:r>
            <a:r>
              <a:rPr lang="en-US" altLang="ja-JP" dirty="0"/>
              <a:t> A sample group of </a:t>
            </a:r>
            <a:r>
              <a:rPr lang="en-US" altLang="ja-JP" b="1" dirty="0"/>
              <a:t>biological and homeopathic remedies </a:t>
            </a:r>
            <a:r>
              <a:rPr lang="en-US" altLang="ja-JP" dirty="0"/>
              <a:t>for the optimal effect of regulation. </a:t>
            </a:r>
            <a:br>
              <a:rPr lang="fr-FR" altLang="ja-JP" sz="3200" dirty="0"/>
            </a:br>
            <a:endParaRPr lang="fr-FR" altLang="fr-FR" sz="3200" dirty="0"/>
          </a:p>
          <a:p>
            <a:pPr marL="0" indent="0">
              <a:buNone/>
            </a:pPr>
            <a:endParaRPr lang="fr-FR" dirty="0"/>
          </a:p>
        </p:txBody>
      </p:sp>
    </p:spTree>
    <p:extLst>
      <p:ext uri="{BB962C8B-B14F-4D97-AF65-F5344CB8AC3E}">
        <p14:creationId xmlns:p14="http://schemas.microsoft.com/office/powerpoint/2010/main" val="231275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15621AB-A00C-4251-8E20-F00211905934}"/>
              </a:ext>
            </a:extLst>
          </p:cNvPr>
          <p:cNvSpPr>
            <a:spLocks noGrp="1"/>
          </p:cNvSpPr>
          <p:nvPr>
            <p:ph type="title"/>
          </p:nvPr>
        </p:nvSpPr>
        <p:spPr>
          <a:xfrm>
            <a:off x="111600" y="1986760"/>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altLang="fr-FR" sz="3100" kern="1200" dirty="0">
                <a:solidFill>
                  <a:srgbClr val="FFFFFF"/>
                </a:solidFill>
                <a:latin typeface="+mj-lt"/>
                <a:ea typeface="+mj-ea"/>
                <a:cs typeface="+mj-cs"/>
              </a:rPr>
              <a:t>First of all :</a:t>
            </a:r>
            <a:br>
              <a:rPr lang="en-US" altLang="fr-FR" sz="3100" kern="1200" dirty="0">
                <a:solidFill>
                  <a:srgbClr val="FFFFFF"/>
                </a:solidFill>
                <a:latin typeface="+mj-lt"/>
                <a:ea typeface="+mj-ea"/>
                <a:cs typeface="+mj-cs"/>
              </a:rPr>
            </a:br>
            <a:br>
              <a:rPr lang="en-US" altLang="fr-FR" sz="3100" kern="1200" dirty="0">
                <a:solidFill>
                  <a:srgbClr val="FFFFFF"/>
                </a:solidFill>
                <a:latin typeface="+mj-lt"/>
                <a:ea typeface="+mj-ea"/>
                <a:cs typeface="+mj-cs"/>
              </a:rPr>
            </a:br>
            <a:r>
              <a:rPr lang="en-US" altLang="fr-FR" sz="3100" kern="1200" dirty="0">
                <a:solidFill>
                  <a:srgbClr val="FFFFFF"/>
                </a:solidFill>
                <a:latin typeface="+mj-lt"/>
                <a:ea typeface="+mj-ea"/>
                <a:cs typeface="+mj-cs"/>
              </a:rPr>
              <a:t> </a:t>
            </a:r>
            <a:r>
              <a:rPr lang="en-US" altLang="fr-FR" sz="4000" kern="1200" dirty="0">
                <a:solidFill>
                  <a:srgbClr val="FFFFFF"/>
                </a:solidFill>
                <a:latin typeface="+mj-lt"/>
                <a:ea typeface="+mj-ea"/>
                <a:cs typeface="+mj-cs"/>
              </a:rPr>
              <a:t>clinical data !</a:t>
            </a:r>
            <a:br>
              <a:rPr lang="en-US" altLang="fr-FR"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pic>
        <p:nvPicPr>
          <p:cNvPr id="4" name="Image 2">
            <a:extLst>
              <a:ext uri="{FF2B5EF4-FFF2-40B4-BE49-F238E27FC236}">
                <a16:creationId xmlns:a16="http://schemas.microsoft.com/office/drawing/2014/main" id="{39AD58AD-8666-4991-80E5-0CB0017AADF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7056" y="1282037"/>
            <a:ext cx="8649176" cy="42905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60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9799C-C7D8-4D9D-BEC1-BFC94E4524BE}"/>
              </a:ext>
            </a:extLst>
          </p:cNvPr>
          <p:cNvSpPr>
            <a:spLocks noGrp="1"/>
          </p:cNvSpPr>
          <p:nvPr>
            <p:ph type="title"/>
          </p:nvPr>
        </p:nvSpPr>
        <p:spPr/>
        <p:txBody>
          <a:bodyPr>
            <a:normAutofit fontScale="90000"/>
          </a:bodyPr>
          <a:lstStyle/>
          <a:p>
            <a:r>
              <a:rPr lang="fr-FR" altLang="fr-FR" dirty="0" err="1"/>
              <a:t>Serum</a:t>
            </a:r>
            <a:r>
              <a:rPr lang="fr-FR" altLang="fr-FR" dirty="0"/>
              <a:t> situation: quantitative and qualitative data </a:t>
            </a:r>
            <a:br>
              <a:rPr lang="fr-FR" altLang="fr-FR" dirty="0">
                <a:solidFill>
                  <a:schemeClr val="tx2"/>
                </a:solidFill>
              </a:rPr>
            </a:br>
            <a:endParaRPr lang="fr-FR" dirty="0"/>
          </a:p>
        </p:txBody>
      </p:sp>
      <p:sp>
        <p:nvSpPr>
          <p:cNvPr id="3" name="Espace réservé du contenu 2">
            <a:extLst>
              <a:ext uri="{FF2B5EF4-FFF2-40B4-BE49-F238E27FC236}">
                <a16:creationId xmlns:a16="http://schemas.microsoft.com/office/drawing/2014/main" id="{8E0C004E-3B1F-45A7-8859-35BC5245EC32}"/>
              </a:ext>
            </a:extLst>
          </p:cNvPr>
          <p:cNvSpPr>
            <a:spLocks noGrp="1"/>
          </p:cNvSpPr>
          <p:nvPr>
            <p:ph idx="1"/>
          </p:nvPr>
        </p:nvSpPr>
        <p:spPr/>
        <p:txBody>
          <a:bodyPr/>
          <a:lstStyle/>
          <a:p>
            <a:pPr marL="0" indent="0" algn="ctr">
              <a:buNone/>
            </a:pPr>
            <a:r>
              <a:rPr lang="fr-FR" altLang="fr-FR" sz="3200" b="1" dirty="0"/>
              <a:t>This </a:t>
            </a:r>
            <a:r>
              <a:rPr lang="fr-FR" altLang="fr-FR" sz="3200" b="1" dirty="0" err="1"/>
              <a:t>method</a:t>
            </a:r>
            <a:r>
              <a:rPr lang="fr-FR" altLang="fr-FR" sz="3200" b="1" dirty="0"/>
              <a:t> </a:t>
            </a:r>
            <a:r>
              <a:rPr lang="fr-FR" altLang="fr-FR" sz="3200" b="1" dirty="0" err="1"/>
              <a:t>is</a:t>
            </a:r>
            <a:r>
              <a:rPr lang="fr-FR" altLang="fr-FR" sz="3200" b="1" dirty="0"/>
              <a:t> </a:t>
            </a:r>
            <a:r>
              <a:rPr lang="fr-FR" altLang="fr-FR" sz="3200" b="1" dirty="0" err="1"/>
              <a:t>based</a:t>
            </a:r>
            <a:r>
              <a:rPr lang="fr-FR" altLang="fr-FR" sz="3200" b="1" dirty="0"/>
              <a:t> on a triple </a:t>
            </a:r>
            <a:r>
              <a:rPr lang="fr-FR" altLang="fr-FR" sz="3200" b="1" dirty="0" err="1"/>
              <a:t>approach</a:t>
            </a:r>
            <a:r>
              <a:rPr lang="fr-FR" altLang="fr-FR" sz="3200" b="1" dirty="0"/>
              <a:t>:</a:t>
            </a:r>
          </a:p>
          <a:p>
            <a:pPr marL="0" indent="0">
              <a:buNone/>
            </a:pPr>
            <a:br>
              <a:rPr lang="fr-FR" altLang="fr-FR" dirty="0"/>
            </a:br>
            <a:r>
              <a:rPr lang="fr-FR" altLang="fr-FR" b="1" dirty="0"/>
              <a:t>A</a:t>
            </a:r>
            <a:r>
              <a:rPr lang="fr-FR" altLang="fr-FR" dirty="0"/>
              <a:t> - An </a:t>
            </a:r>
            <a:r>
              <a:rPr lang="fr-FR" altLang="fr-FR" dirty="0" err="1"/>
              <a:t>assessment</a:t>
            </a:r>
            <a:r>
              <a:rPr lang="fr-FR" altLang="fr-FR" dirty="0"/>
              <a:t> of the </a:t>
            </a:r>
            <a:r>
              <a:rPr lang="fr-FR" altLang="fr-FR" dirty="0" err="1"/>
              <a:t>inflammatory</a:t>
            </a:r>
            <a:r>
              <a:rPr lang="fr-FR" altLang="fr-FR" dirty="0"/>
              <a:t> or </a:t>
            </a:r>
            <a:r>
              <a:rPr lang="fr-FR" altLang="fr-FR" dirty="0" err="1"/>
              <a:t>deficient</a:t>
            </a:r>
            <a:r>
              <a:rPr lang="fr-FR" altLang="fr-FR" dirty="0"/>
              <a:t> </a:t>
            </a:r>
            <a:r>
              <a:rPr lang="fr-FR" altLang="fr-FR" dirty="0" err="1"/>
              <a:t>serum</a:t>
            </a:r>
            <a:r>
              <a:rPr lang="fr-FR" altLang="fr-FR" dirty="0"/>
              <a:t> situation</a:t>
            </a:r>
            <a:br>
              <a:rPr lang="fr-FR" altLang="fr-FR" dirty="0"/>
            </a:br>
            <a:r>
              <a:rPr lang="fr-FR" altLang="fr-FR" b="1" dirty="0"/>
              <a:t>B </a:t>
            </a:r>
            <a:r>
              <a:rPr lang="fr-FR" altLang="fr-FR" dirty="0"/>
              <a:t>- </a:t>
            </a:r>
            <a:r>
              <a:rPr lang="fr-FR" altLang="fr-FR" dirty="0" err="1"/>
              <a:t>Various</a:t>
            </a:r>
            <a:r>
              <a:rPr lang="fr-FR" altLang="fr-FR" dirty="0"/>
              <a:t> types and </a:t>
            </a:r>
            <a:r>
              <a:rPr lang="fr-FR" altLang="fr-FR" dirty="0" err="1"/>
              <a:t>levels</a:t>
            </a:r>
            <a:r>
              <a:rPr lang="fr-FR" altLang="fr-FR" dirty="0"/>
              <a:t> of oxydative stress</a:t>
            </a:r>
            <a:br>
              <a:rPr lang="fr-FR" altLang="fr-FR" dirty="0"/>
            </a:br>
            <a:r>
              <a:rPr lang="fr-FR" altLang="fr-FR" b="1" dirty="0"/>
              <a:t>C</a:t>
            </a:r>
            <a:r>
              <a:rPr lang="fr-FR" altLang="fr-FR" dirty="0"/>
              <a:t> - </a:t>
            </a:r>
            <a:r>
              <a:rPr lang="fr-FR" altLang="fr-FR" dirty="0" err="1">
                <a:solidFill>
                  <a:srgbClr val="C00000"/>
                </a:solidFill>
              </a:rPr>
              <a:t>Homeopathic</a:t>
            </a:r>
            <a:r>
              <a:rPr lang="fr-FR" altLang="fr-FR" dirty="0">
                <a:solidFill>
                  <a:srgbClr val="C00000"/>
                </a:solidFill>
              </a:rPr>
              <a:t> </a:t>
            </a:r>
            <a:r>
              <a:rPr lang="fr-FR" altLang="fr-FR" dirty="0" err="1">
                <a:solidFill>
                  <a:srgbClr val="C00000"/>
                </a:solidFill>
              </a:rPr>
              <a:t>remedies</a:t>
            </a:r>
            <a:r>
              <a:rPr lang="fr-FR" altLang="fr-FR" dirty="0">
                <a:solidFill>
                  <a:srgbClr val="C00000"/>
                </a:solidFill>
              </a:rPr>
              <a:t> </a:t>
            </a:r>
            <a:r>
              <a:rPr lang="fr-FR" altLang="fr-FR" dirty="0" err="1">
                <a:solidFill>
                  <a:srgbClr val="C00000"/>
                </a:solidFill>
              </a:rPr>
              <a:t>tested</a:t>
            </a:r>
            <a:r>
              <a:rPr lang="fr-FR" altLang="fr-FR" dirty="0">
                <a:solidFill>
                  <a:srgbClr val="C00000"/>
                </a:solidFill>
              </a:rPr>
              <a:t> in the </a:t>
            </a:r>
            <a:r>
              <a:rPr lang="fr-FR" altLang="fr-FR" dirty="0" err="1">
                <a:solidFill>
                  <a:srgbClr val="C00000"/>
                </a:solidFill>
              </a:rPr>
              <a:t>patient’s</a:t>
            </a:r>
            <a:r>
              <a:rPr lang="fr-FR" altLang="fr-FR" dirty="0">
                <a:solidFill>
                  <a:srgbClr val="C00000"/>
                </a:solidFill>
              </a:rPr>
              <a:t> </a:t>
            </a:r>
            <a:r>
              <a:rPr lang="fr-FR" altLang="fr-FR" dirty="0" err="1">
                <a:solidFill>
                  <a:srgbClr val="C00000"/>
                </a:solidFill>
              </a:rPr>
              <a:t>serum</a:t>
            </a:r>
            <a:r>
              <a:rPr lang="fr-FR" altLang="fr-FR" dirty="0">
                <a:solidFill>
                  <a:srgbClr val="C00000"/>
                </a:solidFill>
              </a:rPr>
              <a:t> </a:t>
            </a:r>
            <a:r>
              <a:rPr lang="fr-FR" altLang="fr-FR" dirty="0" err="1"/>
              <a:t>that</a:t>
            </a:r>
            <a:r>
              <a:rPr lang="fr-FR" altLang="fr-FR" dirty="0"/>
              <a:t> </a:t>
            </a:r>
            <a:r>
              <a:rPr lang="fr-FR" altLang="fr-FR" dirty="0" err="1"/>
              <a:t>will</a:t>
            </a:r>
            <a:r>
              <a:rPr lang="fr-FR" altLang="fr-FR" dirty="0"/>
              <a:t> guide the </a:t>
            </a:r>
            <a:r>
              <a:rPr lang="fr-FR" altLang="fr-FR" dirty="0" err="1"/>
              <a:t>practitioner</a:t>
            </a:r>
            <a:r>
              <a:rPr lang="fr-FR" altLang="fr-FR" dirty="0"/>
              <a:t> </a:t>
            </a:r>
            <a:r>
              <a:rPr lang="fr-FR" altLang="fr-FR" dirty="0" err="1"/>
              <a:t>towards</a:t>
            </a:r>
            <a:r>
              <a:rPr lang="fr-FR" altLang="fr-FR" dirty="0"/>
              <a:t> a </a:t>
            </a:r>
            <a:r>
              <a:rPr lang="fr-FR" altLang="fr-FR" dirty="0" err="1"/>
              <a:t>particular</a:t>
            </a:r>
            <a:r>
              <a:rPr lang="fr-FR" altLang="fr-FR" dirty="0"/>
              <a:t> constitution and / or a </a:t>
            </a:r>
            <a:r>
              <a:rPr lang="fr-FR" altLang="fr-FR" dirty="0" err="1"/>
              <a:t>similimum</a:t>
            </a:r>
            <a:r>
              <a:rPr lang="fr-FR" altLang="fr-FR" dirty="0"/>
              <a:t> </a:t>
            </a:r>
            <a:r>
              <a:rPr lang="fr-FR" altLang="fr-FR" dirty="0" err="1"/>
              <a:t>remedy</a:t>
            </a:r>
            <a:br>
              <a:rPr lang="fr-FR" altLang="fr-FR" dirty="0"/>
            </a:br>
            <a:br>
              <a:rPr lang="fr-FR" altLang="fr-FR" dirty="0">
                <a:solidFill>
                  <a:srgbClr val="262673"/>
                </a:solidFill>
              </a:rPr>
            </a:br>
            <a:r>
              <a:rPr lang="fr-FR" altLang="fr-FR" dirty="0"/>
              <a:t>The data are </a:t>
            </a:r>
            <a:r>
              <a:rPr lang="fr-FR" altLang="fr-FR" dirty="0" err="1"/>
              <a:t>expressed</a:t>
            </a:r>
            <a:r>
              <a:rPr lang="fr-FR" altLang="fr-FR" dirty="0"/>
              <a:t> in </a:t>
            </a:r>
            <a:r>
              <a:rPr lang="fr-FR" altLang="fr-FR" dirty="0">
                <a:solidFill>
                  <a:srgbClr val="C00000"/>
                </a:solidFill>
              </a:rPr>
              <a:t>standard </a:t>
            </a:r>
            <a:r>
              <a:rPr lang="fr-FR" altLang="fr-FR" dirty="0" err="1">
                <a:solidFill>
                  <a:srgbClr val="C00000"/>
                </a:solidFill>
              </a:rPr>
              <a:t>deviations</a:t>
            </a:r>
            <a:r>
              <a:rPr lang="fr-FR" altLang="fr-FR" dirty="0"/>
              <a:t>, a </a:t>
            </a:r>
            <a:r>
              <a:rPr lang="fr-FR" altLang="fr-FR" dirty="0" err="1"/>
              <a:t>method</a:t>
            </a:r>
            <a:r>
              <a:rPr lang="fr-FR" altLang="fr-FR" dirty="0"/>
              <a:t> </a:t>
            </a:r>
            <a:r>
              <a:rPr lang="fr-FR" altLang="fr-FR" dirty="0" err="1"/>
              <a:t>that</a:t>
            </a:r>
            <a:r>
              <a:rPr lang="fr-FR" altLang="fr-FR" dirty="0"/>
              <a:t> </a:t>
            </a:r>
            <a:r>
              <a:rPr lang="fr-FR" altLang="fr-FR" dirty="0" err="1"/>
              <a:t>makes</a:t>
            </a:r>
            <a:r>
              <a:rPr lang="fr-FR" altLang="fr-FR" dirty="0"/>
              <a:t> possible objective </a:t>
            </a:r>
            <a:r>
              <a:rPr lang="fr-FR" altLang="fr-FR" dirty="0" err="1"/>
              <a:t>comparison</a:t>
            </a:r>
            <a:r>
              <a:rPr lang="fr-FR" altLang="fr-FR" dirty="0"/>
              <a:t> </a:t>
            </a:r>
            <a:r>
              <a:rPr lang="fr-FR" altLang="fr-FR" dirty="0" err="1"/>
              <a:t>betwen</a:t>
            </a:r>
            <a:r>
              <a:rPr lang="fr-FR" altLang="fr-FR" dirty="0"/>
              <a:t> values ​​of </a:t>
            </a:r>
            <a:r>
              <a:rPr lang="fr-FR" altLang="fr-FR" dirty="0" err="1"/>
              <a:t>different</a:t>
            </a:r>
            <a:r>
              <a:rPr lang="fr-FR" altLang="fr-FR" dirty="0"/>
              <a:t> nature.</a:t>
            </a:r>
            <a:endParaRPr lang="fr-FR" dirty="0"/>
          </a:p>
        </p:txBody>
      </p:sp>
    </p:spTree>
    <p:extLst>
      <p:ext uri="{BB962C8B-B14F-4D97-AF65-F5344CB8AC3E}">
        <p14:creationId xmlns:p14="http://schemas.microsoft.com/office/powerpoint/2010/main" val="89026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27EE8B3-5352-49CC-92DD-F5DC7DAEF985}"/>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altLang="fr-FR" sz="4800" kern="1200">
                <a:solidFill>
                  <a:srgbClr val="FFFFFF"/>
                </a:solidFill>
                <a:latin typeface="+mj-lt"/>
                <a:ea typeface="+mj-ea"/>
                <a:cs typeface="+mj-cs"/>
              </a:rPr>
              <a:t>Linearity of responses and gaussian repartition</a:t>
            </a:r>
            <a:endParaRPr lang="en-US" sz="4800" kern="1200">
              <a:solidFill>
                <a:srgbClr val="FFFFFF"/>
              </a:solidFill>
              <a:latin typeface="+mj-lt"/>
              <a:ea typeface="+mj-ea"/>
              <a:cs typeface="+mj-cs"/>
            </a:endParaRPr>
          </a:p>
        </p:txBody>
      </p:sp>
      <p:pic>
        <p:nvPicPr>
          <p:cNvPr id="4" name="Picture 5" descr="scn0034">
            <a:extLst>
              <a:ext uri="{FF2B5EF4-FFF2-40B4-BE49-F238E27FC236}">
                <a16:creationId xmlns:a16="http://schemas.microsoft.com/office/drawing/2014/main" id="{05D4128B-1F99-4221-9114-19A662AC46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3822" y="541220"/>
            <a:ext cx="6553545" cy="57835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924723"/>
      </p:ext>
    </p:extLst>
  </p:cSld>
  <p:clrMapOvr>
    <a:masterClrMapping/>
  </p:clrMapOvr>
</p:sld>
</file>

<file path=ppt/theme/theme1.xml><?xml version="1.0" encoding="utf-8"?>
<a:theme xmlns:a="http://schemas.openxmlformats.org/drawingml/2006/main" name="Thème Office">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2439</Words>
  <Application>Microsoft Office PowerPoint</Application>
  <PresentationFormat>Grand écran</PresentationFormat>
  <Paragraphs>258</Paragraphs>
  <Slides>50</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50</vt:i4>
      </vt:variant>
    </vt:vector>
  </HeadingPairs>
  <TitlesOfParts>
    <vt:vector size="59" baseType="lpstr">
      <vt:lpstr>メイリオ</vt:lpstr>
      <vt:lpstr>MS PGothic</vt:lpstr>
      <vt:lpstr>Arial</vt:lpstr>
      <vt:lpstr>Calibri</vt:lpstr>
      <vt:lpstr>Comic Sans MS</vt:lpstr>
      <vt:lpstr>Mangal</vt:lpstr>
      <vt:lpstr>Symbol</vt:lpstr>
      <vt:lpstr>Wingdings</vt:lpstr>
      <vt:lpstr>Thème Office</vt:lpstr>
      <vt:lpstr>BNS 24 Heath-Nutrition Profile     A scientific approach to homeopathy  </vt:lpstr>
      <vt:lpstr>For two centuries, it has proved simple to apply and perfectly effective in most cases.  </vt:lpstr>
      <vt:lpstr>But in the 21 st century, practitioners are confronted with new problems, induced by the reckless taking of chemical remedies:  </vt:lpstr>
      <vt:lpstr>A simple but complete exam</vt:lpstr>
      <vt:lpstr>Via a modern spectrophotometer automat of humid chemistry</vt:lpstr>
      <vt:lpstr>To be ideal, the BNS24 has to answers the five main questions of the practitioner:</vt:lpstr>
      <vt:lpstr>First of all :   clinical data ! </vt:lpstr>
      <vt:lpstr>Serum situation: quantitative and qualitative data  </vt:lpstr>
      <vt:lpstr>Linearity of responses and gaussian repartition</vt:lpstr>
      <vt:lpstr>The protidogram </vt:lpstr>
      <vt:lpstr> A - Serum situation: quantitative data =  The protidogram </vt:lpstr>
      <vt:lpstr>B - Euglobulins = modelling the «  exogenous  » </vt:lpstr>
      <vt:lpstr>Modelling the «  exogenous  » </vt:lpstr>
      <vt:lpstr>C - The serum reactivity test :       a scientific approach to homeopathy?</vt:lpstr>
      <vt:lpstr>The “Serum remedy tests”:  a fonctionnal approach</vt:lpstr>
      <vt:lpstr>The «Serum remedy tests» a fonctionnal approach</vt:lpstr>
      <vt:lpstr>A biological and computerized tool to quantify a systematic approach</vt:lpstr>
      <vt:lpstr>History of a systematic approach : the dynamics of the phenomenon </vt:lpstr>
      <vt:lpstr>In his second book « Chronic diseases", S. Hahnemann, based on the hippocratic model, proposes a classification of diseases.</vt:lpstr>
      <vt:lpstr>In his second book « Chronic diseases", S. Hahnemann, based on the hippocratic model, proposes a classification of remedies</vt:lpstr>
      <vt:lpstr>Présentation PowerPoint</vt:lpstr>
      <vt:lpstr>History of a systematic approach :  After the « how », the « when » ? </vt:lpstr>
      <vt:lpstr>History of a systematic approach :  After the « how », the « when » ? </vt:lpstr>
      <vt:lpstr>History of a systematic approach :  After the « how », the « when » ? </vt:lpstr>
      <vt:lpstr>A systemic approach in medicine, biology and therapy ! (1) </vt:lpstr>
      <vt:lpstr>A systemic approach in medicine,  biology and therapy (2)</vt:lpstr>
      <vt:lpstr>A systemic approach in medicine,  biology and therapy (3)</vt:lpstr>
      <vt:lpstr>A systemic approach in medicine,  biology and therapy (4)</vt:lpstr>
      <vt:lpstr>A « Top-down » approch</vt:lpstr>
      <vt:lpstr>Interest and limits</vt:lpstr>
      <vt:lpstr>Interest</vt:lpstr>
      <vt:lpstr>Therapy proposed</vt:lpstr>
      <vt:lpstr>Therapy proposed (BFR &amp; EH)</vt:lpstr>
      <vt:lpstr>Therapy proposed</vt:lpstr>
      <vt:lpstr>General remarks</vt:lpstr>
      <vt:lpstr>Limits not to underestimate</vt:lpstr>
      <vt:lpstr>The « allergic » BNS24 hypostructure + hypofonction</vt:lpstr>
      <vt:lpstr>Présentation PowerPoint</vt:lpstr>
      <vt:lpstr>Mrs G. 54 years old Mild renal insufficiency </vt:lpstr>
      <vt:lpstr>Giant rash</vt:lpstr>
      <vt:lpstr>Pensioned doctor, HTA + two infarcts, family hypercholesterol level, gout, but normal weight </vt:lpstr>
      <vt:lpstr>Lady with algo-neuro-dystrophy  </vt:lpstr>
      <vt:lpstr>What is the interest for you ?</vt:lpstr>
      <vt:lpstr> How can you collaborate with us &amp; propose the BNS to your prescribers &amp; patients ? </vt:lpstr>
      <vt:lpstr>And Partnership ?</vt:lpstr>
      <vt:lpstr>Bibliography :</vt:lpstr>
      <vt:lpstr>The classic approach in biology:  we quantify carrier proteins</vt:lpstr>
      <vt:lpstr>History of a systematic approach : After the « how », the « when » ? </vt:lpstr>
      <vt:lpstr>History of a systematic approach :  After the « how », the « when » ? (3)</vt:lpstr>
      <vt:lpstr>History of a systematic approach …  After the « how », the « when » ?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BNS24  (Heath-Nutrition Profile)</dc:title>
  <dc:creator>Aline ZILIOX</dc:creator>
  <cp:lastModifiedBy>Aline ZILIOX</cp:lastModifiedBy>
  <cp:revision>7</cp:revision>
  <dcterms:created xsi:type="dcterms:W3CDTF">2018-10-10T16:03:14Z</dcterms:created>
  <dcterms:modified xsi:type="dcterms:W3CDTF">2018-10-10T16:14:58Z</dcterms:modified>
</cp:coreProperties>
</file>