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6" r:id="rId10"/>
    <p:sldId id="264" r:id="rId11"/>
    <p:sldId id="274" r:id="rId12"/>
    <p:sldId id="265"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3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9" Type="http://schemas.openxmlformats.org/officeDocument/2006/relationships/image" Target="../media/image6.png"/><Relationship Id="rId10" Type="http://schemas.openxmlformats.org/officeDocument/2006/relationships/image" Target="../media/image11.svg"/><Relationship Id="rId1" Type="http://schemas.openxmlformats.org/officeDocument/2006/relationships/image" Target="../media/image2.png"/><Relationship Id="rId2" Type="http://schemas.openxmlformats.org/officeDocument/2006/relationships/image" Target="../media/image3.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svg"/><Relationship Id="rId1" Type="http://schemas.openxmlformats.org/officeDocument/2006/relationships/image" Target="../media/image7.png"/><Relationship Id="rId2" Type="http://schemas.openxmlformats.org/officeDocument/2006/relationships/image" Target="../media/image3.sv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svg"/><Relationship Id="rId5" Type="http://schemas.openxmlformats.org/officeDocument/2006/relationships/image" Target="../media/image11.png"/><Relationship Id="rId6" Type="http://schemas.openxmlformats.org/officeDocument/2006/relationships/image" Target="../media/image20.svg"/><Relationship Id="rId1" Type="http://schemas.openxmlformats.org/officeDocument/2006/relationships/image" Target="../media/image10.png"/><Relationship Id="rId2"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5.svg"/><Relationship Id="rId1" Type="http://schemas.openxmlformats.org/officeDocument/2006/relationships/image" Target="../media/image7.png"/><Relationship Id="rId2" Type="http://schemas.openxmlformats.org/officeDocument/2006/relationships/image" Target="../media/image3.svg"/></Relationships>
</file>

<file path=ppt/diagrams/_rels/data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svg"/><Relationship Id="rId5" Type="http://schemas.openxmlformats.org/officeDocument/2006/relationships/image" Target="../media/image3.png"/><Relationship Id="rId6" Type="http://schemas.openxmlformats.org/officeDocument/2006/relationships/image" Target="../media/image5.svg"/><Relationship Id="rId1" Type="http://schemas.openxmlformats.org/officeDocument/2006/relationships/image" Target="../media/image2.png"/><Relationship Id="rId2"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svg"/><Relationship Id="rId5" Type="http://schemas.openxmlformats.org/officeDocument/2006/relationships/image" Target="../media/image4.png"/><Relationship Id="rId6" Type="http://schemas.openxmlformats.org/officeDocument/2006/relationships/image" Target="../media/image7.svg"/><Relationship Id="rId7" Type="http://schemas.openxmlformats.org/officeDocument/2006/relationships/image" Target="../media/image5.png"/><Relationship Id="rId8" Type="http://schemas.openxmlformats.org/officeDocument/2006/relationships/image" Target="../media/image9.svg"/><Relationship Id="rId9" Type="http://schemas.openxmlformats.org/officeDocument/2006/relationships/image" Target="../media/image6.png"/><Relationship Id="rId10" Type="http://schemas.openxmlformats.org/officeDocument/2006/relationships/image" Target="../media/image11.svg"/><Relationship Id="rId1" Type="http://schemas.openxmlformats.org/officeDocument/2006/relationships/image" Target="../media/image2.png"/><Relationship Id="rId2" Type="http://schemas.openxmlformats.org/officeDocument/2006/relationships/image" Target="../media/image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svg"/><Relationship Id="rId1" Type="http://schemas.openxmlformats.org/officeDocument/2006/relationships/image" Target="../media/image7.png"/><Relationship Id="rId2" Type="http://schemas.openxmlformats.org/officeDocument/2006/relationships/image" Target="../media/image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svg"/><Relationship Id="rId5" Type="http://schemas.openxmlformats.org/officeDocument/2006/relationships/image" Target="../media/image11.png"/><Relationship Id="rId6" Type="http://schemas.openxmlformats.org/officeDocument/2006/relationships/image" Target="../media/image20.svg"/><Relationship Id="rId1" Type="http://schemas.openxmlformats.org/officeDocument/2006/relationships/image" Target="../media/image10.png"/><Relationship Id="rId2"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5.svg"/><Relationship Id="rId1" Type="http://schemas.openxmlformats.org/officeDocument/2006/relationships/image" Target="../media/image7.png"/><Relationship Id="rId2" Type="http://schemas.openxmlformats.org/officeDocument/2006/relationships/image" Target="../media/image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svg"/><Relationship Id="rId5" Type="http://schemas.openxmlformats.org/officeDocument/2006/relationships/image" Target="../media/image3.png"/><Relationship Id="rId6" Type="http://schemas.openxmlformats.org/officeDocument/2006/relationships/image" Target="../media/image5.svg"/><Relationship Id="rId1" Type="http://schemas.openxmlformats.org/officeDocument/2006/relationships/image" Target="../media/image2.png"/><Relationship Id="rId2"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6E13398-734E-4227-A44D-90B8F47F6C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0C2B1CD-47BA-4637-B455-EBAF22169F57}">
      <dgm:prSet custT="1"/>
      <dgm:spPr/>
      <dgm:t>
        <a:bodyPr/>
        <a:lstStyle/>
        <a:p>
          <a:pPr>
            <a:lnSpc>
              <a:spcPct val="100000"/>
            </a:lnSpc>
          </a:pPr>
          <a:r>
            <a:rPr lang="fr-FR" sz="2400" baseline="30000" dirty="0">
              <a:solidFill>
                <a:schemeClr val="tx1"/>
              </a:solidFill>
            </a:rPr>
            <a:t>1/ certains symptômes ne rentrent pas dans le cadre nosologique (sans que l’on comprenne bien pourquoi )</a:t>
          </a:r>
          <a:endParaRPr lang="en-US" sz="2400" dirty="0">
            <a:solidFill>
              <a:schemeClr val="tx1"/>
            </a:solidFill>
          </a:endParaRPr>
        </a:p>
      </dgm:t>
    </dgm:pt>
    <dgm:pt modelId="{28FA7484-381E-40A1-AC82-9A42DD5BD445}" type="parTrans" cxnId="{23AA903D-A1C3-452F-9AE5-962BA6B51D22}">
      <dgm:prSet/>
      <dgm:spPr/>
      <dgm:t>
        <a:bodyPr/>
        <a:lstStyle/>
        <a:p>
          <a:endParaRPr lang="en-US"/>
        </a:p>
      </dgm:t>
    </dgm:pt>
    <dgm:pt modelId="{2B7F3F5E-D3AE-4643-B8B6-3CC590A96376}" type="sibTrans" cxnId="{23AA903D-A1C3-452F-9AE5-962BA6B51D22}">
      <dgm:prSet/>
      <dgm:spPr/>
      <dgm:t>
        <a:bodyPr/>
        <a:lstStyle/>
        <a:p>
          <a:endParaRPr lang="en-US"/>
        </a:p>
      </dgm:t>
    </dgm:pt>
    <dgm:pt modelId="{7204B7EE-1D9A-4C6C-8399-95FEF5609521}">
      <dgm:prSet custT="1"/>
      <dgm:spPr/>
      <dgm:t>
        <a:bodyPr/>
        <a:lstStyle/>
        <a:p>
          <a:pPr>
            <a:lnSpc>
              <a:spcPct val="100000"/>
            </a:lnSpc>
          </a:pPr>
          <a:r>
            <a:rPr lang="fr-FR" sz="2400" baseline="30000" dirty="0">
              <a:solidFill>
                <a:schemeClr val="tx1"/>
              </a:solidFill>
            </a:rPr>
            <a:t>2/ certains patients n’ont pas de </a:t>
          </a:r>
          <a:r>
            <a:rPr lang="fr-FR" sz="2400" baseline="30000" dirty="0" smtClean="0">
              <a:solidFill>
                <a:schemeClr val="tx1"/>
              </a:solidFill>
            </a:rPr>
            <a:t>diagnostic !</a:t>
          </a:r>
          <a:endParaRPr lang="en-US" sz="1900" dirty="0">
            <a:solidFill>
              <a:schemeClr val="tx1"/>
            </a:solidFill>
          </a:endParaRPr>
        </a:p>
      </dgm:t>
    </dgm:pt>
    <dgm:pt modelId="{A301BBD3-3B4B-4863-BA51-27923ABB94A2}" type="parTrans" cxnId="{C2A5C96B-B695-4B59-837B-A1DE80F8B4FC}">
      <dgm:prSet/>
      <dgm:spPr/>
      <dgm:t>
        <a:bodyPr/>
        <a:lstStyle/>
        <a:p>
          <a:endParaRPr lang="en-US"/>
        </a:p>
      </dgm:t>
    </dgm:pt>
    <dgm:pt modelId="{C3D9C1CA-451D-47BE-ACF4-F5ED5AC9B85E}" type="sibTrans" cxnId="{C2A5C96B-B695-4B59-837B-A1DE80F8B4FC}">
      <dgm:prSet/>
      <dgm:spPr/>
      <dgm:t>
        <a:bodyPr/>
        <a:lstStyle/>
        <a:p>
          <a:endParaRPr lang="en-US"/>
        </a:p>
      </dgm:t>
    </dgm:pt>
    <dgm:pt modelId="{C6F43E2D-2074-4A87-8FAB-17F5517EF79C}">
      <dgm:prSet custT="1"/>
      <dgm:spPr/>
      <dgm:t>
        <a:bodyPr/>
        <a:lstStyle/>
        <a:p>
          <a:pPr>
            <a:lnSpc>
              <a:spcPct val="100000"/>
            </a:lnSpc>
          </a:pPr>
          <a:r>
            <a:rPr lang="fr-FR" sz="2400" baseline="30000" dirty="0">
              <a:solidFill>
                <a:schemeClr val="tx1"/>
              </a:solidFill>
            </a:rPr>
            <a:t>3/ certains diagnostics n’ont pas de traitement </a:t>
          </a:r>
          <a:r>
            <a:rPr lang="fr-FR" sz="1900" baseline="30000" dirty="0">
              <a:solidFill>
                <a:schemeClr val="tx1"/>
              </a:solidFill>
            </a:rPr>
            <a:t>!</a:t>
          </a:r>
          <a:endParaRPr lang="en-US" sz="1900" dirty="0">
            <a:solidFill>
              <a:schemeClr val="tx1"/>
            </a:solidFill>
          </a:endParaRPr>
        </a:p>
      </dgm:t>
    </dgm:pt>
    <dgm:pt modelId="{5E1902BC-1E22-4B2A-B25A-6A1B0FEEEDF5}" type="parTrans" cxnId="{79339DAB-880D-4FD9-8E76-394FD390E374}">
      <dgm:prSet/>
      <dgm:spPr/>
      <dgm:t>
        <a:bodyPr/>
        <a:lstStyle/>
        <a:p>
          <a:endParaRPr lang="en-US"/>
        </a:p>
      </dgm:t>
    </dgm:pt>
    <dgm:pt modelId="{823258B2-114D-46E1-B764-C44F33471FF6}" type="sibTrans" cxnId="{79339DAB-880D-4FD9-8E76-394FD390E374}">
      <dgm:prSet/>
      <dgm:spPr/>
      <dgm:t>
        <a:bodyPr/>
        <a:lstStyle/>
        <a:p>
          <a:endParaRPr lang="en-US"/>
        </a:p>
      </dgm:t>
    </dgm:pt>
    <dgm:pt modelId="{43DC51F7-36E4-4D40-972B-F1D651FD541C}">
      <dgm:prSet custT="1"/>
      <dgm:spPr/>
      <dgm:t>
        <a:bodyPr/>
        <a:lstStyle/>
        <a:p>
          <a:pPr>
            <a:lnSpc>
              <a:spcPct val="100000"/>
            </a:lnSpc>
          </a:pPr>
          <a:r>
            <a:rPr lang="fr-FR" sz="2400" baseline="30000" dirty="0">
              <a:solidFill>
                <a:schemeClr val="tx1"/>
              </a:solidFill>
            </a:rPr>
            <a:t>4/ certains médicaments ont tellement d’effets secondaires qu’il faut les suspendre !</a:t>
          </a:r>
          <a:endParaRPr lang="en-US" sz="2400" dirty="0">
            <a:solidFill>
              <a:schemeClr val="tx1"/>
            </a:solidFill>
          </a:endParaRPr>
        </a:p>
      </dgm:t>
    </dgm:pt>
    <dgm:pt modelId="{E71DC56F-C662-4A7E-B51F-B1DEAD9272AF}" type="parTrans" cxnId="{94FB4558-1846-4043-BDCC-5B5B457379D5}">
      <dgm:prSet/>
      <dgm:spPr/>
      <dgm:t>
        <a:bodyPr/>
        <a:lstStyle/>
        <a:p>
          <a:endParaRPr lang="en-US"/>
        </a:p>
      </dgm:t>
    </dgm:pt>
    <dgm:pt modelId="{C9F1B55D-F5F4-47FD-A207-E5A632BB90D3}" type="sibTrans" cxnId="{94FB4558-1846-4043-BDCC-5B5B457379D5}">
      <dgm:prSet/>
      <dgm:spPr/>
      <dgm:t>
        <a:bodyPr/>
        <a:lstStyle/>
        <a:p>
          <a:endParaRPr lang="en-US"/>
        </a:p>
      </dgm:t>
    </dgm:pt>
    <dgm:pt modelId="{874DE0E9-DAA9-414D-B95D-F165E09FF017}">
      <dgm:prSet custT="1"/>
      <dgm:spPr/>
      <dgm:t>
        <a:bodyPr/>
        <a:lstStyle/>
        <a:p>
          <a:pPr>
            <a:lnSpc>
              <a:spcPct val="100000"/>
            </a:lnSpc>
          </a:pPr>
          <a:r>
            <a:rPr lang="fr-FR" sz="2400" baseline="30000" dirty="0">
              <a:solidFill>
                <a:schemeClr val="tx1"/>
              </a:solidFill>
            </a:rPr>
            <a:t>5/</a:t>
          </a:r>
          <a:r>
            <a:rPr lang="fr-FR" sz="2400" dirty="0">
              <a:solidFill>
                <a:schemeClr val="tx1"/>
              </a:solidFill>
            </a:rPr>
            <a:t> </a:t>
          </a:r>
          <a:r>
            <a:rPr lang="fr-FR" sz="2400" baseline="30000" dirty="0">
              <a:solidFill>
                <a:schemeClr val="tx1"/>
              </a:solidFill>
            </a:rPr>
            <a:t>l’histoire du patient et sa subjectivité sont rarement prises en</a:t>
          </a:r>
          <a:r>
            <a:rPr lang="fr-FR" sz="2400" dirty="0">
              <a:solidFill>
                <a:schemeClr val="tx1"/>
              </a:solidFill>
            </a:rPr>
            <a:t> </a:t>
          </a:r>
          <a:r>
            <a:rPr lang="fr-FR" sz="2400" baseline="30000" dirty="0">
              <a:solidFill>
                <a:schemeClr val="tx1"/>
              </a:solidFill>
            </a:rPr>
            <a:t>compte</a:t>
          </a:r>
          <a:r>
            <a:rPr lang="fr-FR" sz="1900" baseline="30000" dirty="0">
              <a:solidFill>
                <a:schemeClr val="tx1"/>
              </a:solidFill>
            </a:rPr>
            <a:t>.</a:t>
          </a:r>
          <a:endParaRPr lang="en-US" sz="1900" dirty="0">
            <a:solidFill>
              <a:schemeClr val="tx1"/>
            </a:solidFill>
          </a:endParaRPr>
        </a:p>
      </dgm:t>
    </dgm:pt>
    <dgm:pt modelId="{E384DA53-D94A-4ADA-97FA-E71B508F6861}" type="parTrans" cxnId="{8BBE806D-6E72-438E-B17F-B2DE4E56B80D}">
      <dgm:prSet/>
      <dgm:spPr/>
      <dgm:t>
        <a:bodyPr/>
        <a:lstStyle/>
        <a:p>
          <a:endParaRPr lang="en-US"/>
        </a:p>
      </dgm:t>
    </dgm:pt>
    <dgm:pt modelId="{AB883B82-0CC7-46A6-8C06-9884B9310CFB}" type="sibTrans" cxnId="{8BBE806D-6E72-438E-B17F-B2DE4E56B80D}">
      <dgm:prSet/>
      <dgm:spPr/>
      <dgm:t>
        <a:bodyPr/>
        <a:lstStyle/>
        <a:p>
          <a:endParaRPr lang="en-US"/>
        </a:p>
      </dgm:t>
    </dgm:pt>
    <dgm:pt modelId="{073AF1AE-EF35-4652-AD34-9CCE3DAE60BF}" type="pres">
      <dgm:prSet presAssocID="{B6E13398-734E-4227-A44D-90B8F47F6CEC}" presName="root" presStyleCnt="0">
        <dgm:presLayoutVars>
          <dgm:dir/>
          <dgm:resizeHandles val="exact"/>
        </dgm:presLayoutVars>
      </dgm:prSet>
      <dgm:spPr/>
      <dgm:t>
        <a:bodyPr/>
        <a:lstStyle/>
        <a:p>
          <a:endParaRPr lang="fr-FR"/>
        </a:p>
      </dgm:t>
    </dgm:pt>
    <dgm:pt modelId="{24F4E2B5-1F9E-4617-A1A0-C1C0B991C1E9}" type="pres">
      <dgm:prSet presAssocID="{E0C2B1CD-47BA-4637-B455-EBAF22169F57}" presName="compNode" presStyleCnt="0"/>
      <dgm:spPr/>
    </dgm:pt>
    <dgm:pt modelId="{DE761606-532C-4C89-8126-AFE4C0D312D2}" type="pres">
      <dgm:prSet presAssocID="{E0C2B1CD-47BA-4637-B455-EBAF22169F57}" presName="bgRect" presStyleLbl="bgShp" presStyleIdx="0" presStyleCnt="5"/>
      <dgm:spPr/>
    </dgm:pt>
    <dgm:pt modelId="{73035596-4117-4501-8F41-94BAA9272A71}" type="pres">
      <dgm:prSet presAssocID="{E0C2B1CD-47BA-4637-B455-EBAF22169F5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0873DACD-4F26-436F-97EA-40A65D1E1B7A}" type="pres">
      <dgm:prSet presAssocID="{E0C2B1CD-47BA-4637-B455-EBAF22169F57}" presName="spaceRect" presStyleCnt="0"/>
      <dgm:spPr/>
    </dgm:pt>
    <dgm:pt modelId="{F0E72E6F-FBB2-4B5E-BAF3-E4E2DD3EBA7D}" type="pres">
      <dgm:prSet presAssocID="{E0C2B1CD-47BA-4637-B455-EBAF22169F57}" presName="parTx" presStyleLbl="revTx" presStyleIdx="0" presStyleCnt="5">
        <dgm:presLayoutVars>
          <dgm:chMax val="0"/>
          <dgm:chPref val="0"/>
        </dgm:presLayoutVars>
      </dgm:prSet>
      <dgm:spPr/>
      <dgm:t>
        <a:bodyPr/>
        <a:lstStyle/>
        <a:p>
          <a:endParaRPr lang="fr-FR"/>
        </a:p>
      </dgm:t>
    </dgm:pt>
    <dgm:pt modelId="{FD91075A-8C56-491B-A775-6BE67FB6A226}" type="pres">
      <dgm:prSet presAssocID="{2B7F3F5E-D3AE-4643-B8B6-3CC590A96376}" presName="sibTrans" presStyleCnt="0"/>
      <dgm:spPr/>
    </dgm:pt>
    <dgm:pt modelId="{0759F4D8-4A78-49F1-91BF-BC99F5D35A8B}" type="pres">
      <dgm:prSet presAssocID="{7204B7EE-1D9A-4C6C-8399-95FEF5609521}" presName="compNode" presStyleCnt="0"/>
      <dgm:spPr/>
    </dgm:pt>
    <dgm:pt modelId="{4AD0C906-2DBA-4A30-BB7B-0D311781F8B6}" type="pres">
      <dgm:prSet presAssocID="{7204B7EE-1D9A-4C6C-8399-95FEF5609521}" presName="bgRect" presStyleLbl="bgShp" presStyleIdx="1" presStyleCnt="5"/>
      <dgm:spPr/>
    </dgm:pt>
    <dgm:pt modelId="{4B36887D-2611-4882-8268-200A44C5548E}" type="pres">
      <dgm:prSet presAssocID="{7204B7EE-1D9A-4C6C-8399-95FEF56095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octor"/>
        </a:ext>
      </dgm:extLst>
    </dgm:pt>
    <dgm:pt modelId="{56C9C0E9-FA1D-48B9-A075-F4888C30ED8E}" type="pres">
      <dgm:prSet presAssocID="{7204B7EE-1D9A-4C6C-8399-95FEF5609521}" presName="spaceRect" presStyleCnt="0"/>
      <dgm:spPr/>
    </dgm:pt>
    <dgm:pt modelId="{32F7B038-EFBA-46BB-A1E0-268ECD0B7264}" type="pres">
      <dgm:prSet presAssocID="{7204B7EE-1D9A-4C6C-8399-95FEF5609521}" presName="parTx" presStyleLbl="revTx" presStyleIdx="1" presStyleCnt="5">
        <dgm:presLayoutVars>
          <dgm:chMax val="0"/>
          <dgm:chPref val="0"/>
        </dgm:presLayoutVars>
      </dgm:prSet>
      <dgm:spPr/>
      <dgm:t>
        <a:bodyPr/>
        <a:lstStyle/>
        <a:p>
          <a:endParaRPr lang="fr-FR"/>
        </a:p>
      </dgm:t>
    </dgm:pt>
    <dgm:pt modelId="{67EA2194-7444-444D-9C5B-9F4F5CDA1F57}" type="pres">
      <dgm:prSet presAssocID="{C3D9C1CA-451D-47BE-ACF4-F5ED5AC9B85E}" presName="sibTrans" presStyleCnt="0"/>
      <dgm:spPr/>
    </dgm:pt>
    <dgm:pt modelId="{A0206CFD-1620-4F6B-BFC3-80B258C89E2F}" type="pres">
      <dgm:prSet presAssocID="{C6F43E2D-2074-4A87-8FAB-17F5517EF79C}" presName="compNode" presStyleCnt="0"/>
      <dgm:spPr/>
    </dgm:pt>
    <dgm:pt modelId="{2018F2E3-9007-48C0-82AE-DED554348A6B}" type="pres">
      <dgm:prSet presAssocID="{C6F43E2D-2074-4A87-8FAB-17F5517EF79C}" presName="bgRect" presStyleLbl="bgShp" presStyleIdx="2" presStyleCnt="5"/>
      <dgm:spPr/>
    </dgm:pt>
    <dgm:pt modelId="{33F156D7-9435-4B66-8B61-F60F361E62D3}" type="pres">
      <dgm:prSet presAssocID="{C6F43E2D-2074-4A87-8FAB-17F5517EF79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Kidney"/>
        </a:ext>
      </dgm:extLst>
    </dgm:pt>
    <dgm:pt modelId="{3EEF526B-006C-4C45-B5F9-FDDEFD2AE76D}" type="pres">
      <dgm:prSet presAssocID="{C6F43E2D-2074-4A87-8FAB-17F5517EF79C}" presName="spaceRect" presStyleCnt="0"/>
      <dgm:spPr/>
    </dgm:pt>
    <dgm:pt modelId="{320E9DF0-A679-4534-9AE7-B87325A4BD84}" type="pres">
      <dgm:prSet presAssocID="{C6F43E2D-2074-4A87-8FAB-17F5517EF79C}" presName="parTx" presStyleLbl="revTx" presStyleIdx="2" presStyleCnt="5">
        <dgm:presLayoutVars>
          <dgm:chMax val="0"/>
          <dgm:chPref val="0"/>
        </dgm:presLayoutVars>
      </dgm:prSet>
      <dgm:spPr/>
      <dgm:t>
        <a:bodyPr/>
        <a:lstStyle/>
        <a:p>
          <a:endParaRPr lang="fr-FR"/>
        </a:p>
      </dgm:t>
    </dgm:pt>
    <dgm:pt modelId="{38850955-A23A-4806-B12C-34654A65E60B}" type="pres">
      <dgm:prSet presAssocID="{823258B2-114D-46E1-B764-C44F33471FF6}" presName="sibTrans" presStyleCnt="0"/>
      <dgm:spPr/>
    </dgm:pt>
    <dgm:pt modelId="{ED0434F6-A4E7-4BB1-8BA3-9E841467E865}" type="pres">
      <dgm:prSet presAssocID="{43DC51F7-36E4-4D40-972B-F1D651FD541C}" presName="compNode" presStyleCnt="0"/>
      <dgm:spPr/>
    </dgm:pt>
    <dgm:pt modelId="{7D3B6BBC-72DF-493D-AE1E-65A82C1A26AA}" type="pres">
      <dgm:prSet presAssocID="{43DC51F7-36E4-4D40-972B-F1D651FD541C}" presName="bgRect" presStyleLbl="bgShp" presStyleIdx="3" presStyleCnt="5"/>
      <dgm:spPr/>
    </dgm:pt>
    <dgm:pt modelId="{14042C51-E7F9-4102-9336-D9BAE8158F8B}" type="pres">
      <dgm:prSet presAssocID="{43DC51F7-36E4-4D40-972B-F1D651FD541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Medicine"/>
        </a:ext>
      </dgm:extLst>
    </dgm:pt>
    <dgm:pt modelId="{71BA52D5-F583-4B3C-9D39-AB2D672FC128}" type="pres">
      <dgm:prSet presAssocID="{43DC51F7-36E4-4D40-972B-F1D651FD541C}" presName="spaceRect" presStyleCnt="0"/>
      <dgm:spPr/>
    </dgm:pt>
    <dgm:pt modelId="{72290F60-0DF8-4580-A2D3-58A3DC1F13B6}" type="pres">
      <dgm:prSet presAssocID="{43DC51F7-36E4-4D40-972B-F1D651FD541C}" presName="parTx" presStyleLbl="revTx" presStyleIdx="3" presStyleCnt="5">
        <dgm:presLayoutVars>
          <dgm:chMax val="0"/>
          <dgm:chPref val="0"/>
        </dgm:presLayoutVars>
      </dgm:prSet>
      <dgm:spPr/>
      <dgm:t>
        <a:bodyPr/>
        <a:lstStyle/>
        <a:p>
          <a:endParaRPr lang="fr-FR"/>
        </a:p>
      </dgm:t>
    </dgm:pt>
    <dgm:pt modelId="{5946B2F7-FAFA-45C7-91E6-FA1081BDF4B7}" type="pres">
      <dgm:prSet presAssocID="{C9F1B55D-F5F4-47FD-A207-E5A632BB90D3}" presName="sibTrans" presStyleCnt="0"/>
      <dgm:spPr/>
    </dgm:pt>
    <dgm:pt modelId="{C1B12194-3172-4B0D-85BF-EE771EBC5878}" type="pres">
      <dgm:prSet presAssocID="{874DE0E9-DAA9-414D-B95D-F165E09FF017}" presName="compNode" presStyleCnt="0"/>
      <dgm:spPr/>
    </dgm:pt>
    <dgm:pt modelId="{04D342B6-A44D-4949-9FF8-41D65FA7AC78}" type="pres">
      <dgm:prSet presAssocID="{874DE0E9-DAA9-414D-B95D-F165E09FF017}" presName="bgRect" presStyleLbl="bgShp" presStyleIdx="4" presStyleCnt="5"/>
      <dgm:spPr/>
    </dgm:pt>
    <dgm:pt modelId="{3394748B-3CF9-4965-9AAD-6949BD99EDB5}" type="pres">
      <dgm:prSet presAssocID="{874DE0E9-DAA9-414D-B95D-F165E09FF01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Irritant"/>
        </a:ext>
      </dgm:extLst>
    </dgm:pt>
    <dgm:pt modelId="{E5716C6D-43E5-4D0E-8652-274787598091}" type="pres">
      <dgm:prSet presAssocID="{874DE0E9-DAA9-414D-B95D-F165E09FF017}" presName="spaceRect" presStyleCnt="0"/>
      <dgm:spPr/>
    </dgm:pt>
    <dgm:pt modelId="{ECF1F275-D615-402F-AF0C-E5666E56F44D}" type="pres">
      <dgm:prSet presAssocID="{874DE0E9-DAA9-414D-B95D-F165E09FF017}" presName="parTx" presStyleLbl="revTx" presStyleIdx="4" presStyleCnt="5">
        <dgm:presLayoutVars>
          <dgm:chMax val="0"/>
          <dgm:chPref val="0"/>
        </dgm:presLayoutVars>
      </dgm:prSet>
      <dgm:spPr/>
      <dgm:t>
        <a:bodyPr/>
        <a:lstStyle/>
        <a:p>
          <a:endParaRPr lang="fr-FR"/>
        </a:p>
      </dgm:t>
    </dgm:pt>
  </dgm:ptLst>
  <dgm:cxnLst>
    <dgm:cxn modelId="{227BFB02-8D01-43DF-9D50-6809E6B61A24}" type="presOf" srcId="{E0C2B1CD-47BA-4637-B455-EBAF22169F57}" destId="{F0E72E6F-FBB2-4B5E-BAF3-E4E2DD3EBA7D}" srcOrd="0" destOrd="0" presId="urn:microsoft.com/office/officeart/2018/2/layout/IconVerticalSolidList"/>
    <dgm:cxn modelId="{FC646ACA-DF81-4585-806B-4F718D5E5549}" type="presOf" srcId="{43DC51F7-36E4-4D40-972B-F1D651FD541C}" destId="{72290F60-0DF8-4580-A2D3-58A3DC1F13B6}" srcOrd="0" destOrd="0" presId="urn:microsoft.com/office/officeart/2018/2/layout/IconVerticalSolidList"/>
    <dgm:cxn modelId="{511A9C26-A71C-4AEB-A197-1D52394E1AD1}" type="presOf" srcId="{874DE0E9-DAA9-414D-B95D-F165E09FF017}" destId="{ECF1F275-D615-402F-AF0C-E5666E56F44D}" srcOrd="0" destOrd="0" presId="urn:microsoft.com/office/officeart/2018/2/layout/IconVerticalSolidList"/>
    <dgm:cxn modelId="{79339DAB-880D-4FD9-8E76-394FD390E374}" srcId="{B6E13398-734E-4227-A44D-90B8F47F6CEC}" destId="{C6F43E2D-2074-4A87-8FAB-17F5517EF79C}" srcOrd="2" destOrd="0" parTransId="{5E1902BC-1E22-4B2A-B25A-6A1B0FEEEDF5}" sibTransId="{823258B2-114D-46E1-B764-C44F33471FF6}"/>
    <dgm:cxn modelId="{94FB4558-1846-4043-BDCC-5B5B457379D5}" srcId="{B6E13398-734E-4227-A44D-90B8F47F6CEC}" destId="{43DC51F7-36E4-4D40-972B-F1D651FD541C}" srcOrd="3" destOrd="0" parTransId="{E71DC56F-C662-4A7E-B51F-B1DEAD9272AF}" sibTransId="{C9F1B55D-F5F4-47FD-A207-E5A632BB90D3}"/>
    <dgm:cxn modelId="{8BBE806D-6E72-438E-B17F-B2DE4E56B80D}" srcId="{B6E13398-734E-4227-A44D-90B8F47F6CEC}" destId="{874DE0E9-DAA9-414D-B95D-F165E09FF017}" srcOrd="4" destOrd="0" parTransId="{E384DA53-D94A-4ADA-97FA-E71B508F6861}" sibTransId="{AB883B82-0CC7-46A6-8C06-9884B9310CFB}"/>
    <dgm:cxn modelId="{D639ACE6-1DEA-49C7-8E53-F932DD5557DD}" type="presOf" srcId="{7204B7EE-1D9A-4C6C-8399-95FEF5609521}" destId="{32F7B038-EFBA-46BB-A1E0-268ECD0B7264}" srcOrd="0" destOrd="0" presId="urn:microsoft.com/office/officeart/2018/2/layout/IconVerticalSolidList"/>
    <dgm:cxn modelId="{F61E1B96-B705-4C0D-9F41-3E5667747BE4}" type="presOf" srcId="{B6E13398-734E-4227-A44D-90B8F47F6CEC}" destId="{073AF1AE-EF35-4652-AD34-9CCE3DAE60BF}" srcOrd="0" destOrd="0" presId="urn:microsoft.com/office/officeart/2018/2/layout/IconVerticalSolidList"/>
    <dgm:cxn modelId="{F39E4417-404C-4E6F-8760-71BE2DB90843}" type="presOf" srcId="{C6F43E2D-2074-4A87-8FAB-17F5517EF79C}" destId="{320E9DF0-A679-4534-9AE7-B87325A4BD84}" srcOrd="0" destOrd="0" presId="urn:microsoft.com/office/officeart/2018/2/layout/IconVerticalSolidList"/>
    <dgm:cxn modelId="{C2A5C96B-B695-4B59-837B-A1DE80F8B4FC}" srcId="{B6E13398-734E-4227-A44D-90B8F47F6CEC}" destId="{7204B7EE-1D9A-4C6C-8399-95FEF5609521}" srcOrd="1" destOrd="0" parTransId="{A301BBD3-3B4B-4863-BA51-27923ABB94A2}" sibTransId="{C3D9C1CA-451D-47BE-ACF4-F5ED5AC9B85E}"/>
    <dgm:cxn modelId="{23AA903D-A1C3-452F-9AE5-962BA6B51D22}" srcId="{B6E13398-734E-4227-A44D-90B8F47F6CEC}" destId="{E0C2B1CD-47BA-4637-B455-EBAF22169F57}" srcOrd="0" destOrd="0" parTransId="{28FA7484-381E-40A1-AC82-9A42DD5BD445}" sibTransId="{2B7F3F5E-D3AE-4643-B8B6-3CC590A96376}"/>
    <dgm:cxn modelId="{5BC9A0D9-9782-45BF-AFD1-FD36AD2A346C}" type="presParOf" srcId="{073AF1AE-EF35-4652-AD34-9CCE3DAE60BF}" destId="{24F4E2B5-1F9E-4617-A1A0-C1C0B991C1E9}" srcOrd="0" destOrd="0" presId="urn:microsoft.com/office/officeart/2018/2/layout/IconVerticalSolidList"/>
    <dgm:cxn modelId="{A5E5F538-B3F0-4CBD-8B54-256507882143}" type="presParOf" srcId="{24F4E2B5-1F9E-4617-A1A0-C1C0B991C1E9}" destId="{DE761606-532C-4C89-8126-AFE4C0D312D2}" srcOrd="0" destOrd="0" presId="urn:microsoft.com/office/officeart/2018/2/layout/IconVerticalSolidList"/>
    <dgm:cxn modelId="{964481FB-9A23-4FC9-AC11-A53B193B2FD6}" type="presParOf" srcId="{24F4E2B5-1F9E-4617-A1A0-C1C0B991C1E9}" destId="{73035596-4117-4501-8F41-94BAA9272A71}" srcOrd="1" destOrd="0" presId="urn:microsoft.com/office/officeart/2018/2/layout/IconVerticalSolidList"/>
    <dgm:cxn modelId="{C5273176-6CB9-4C0B-89C3-8D9EF5FE3B78}" type="presParOf" srcId="{24F4E2B5-1F9E-4617-A1A0-C1C0B991C1E9}" destId="{0873DACD-4F26-436F-97EA-40A65D1E1B7A}" srcOrd="2" destOrd="0" presId="urn:microsoft.com/office/officeart/2018/2/layout/IconVerticalSolidList"/>
    <dgm:cxn modelId="{05E861F0-50BF-4FD6-8152-53A62B43174A}" type="presParOf" srcId="{24F4E2B5-1F9E-4617-A1A0-C1C0B991C1E9}" destId="{F0E72E6F-FBB2-4B5E-BAF3-E4E2DD3EBA7D}" srcOrd="3" destOrd="0" presId="urn:microsoft.com/office/officeart/2018/2/layout/IconVerticalSolidList"/>
    <dgm:cxn modelId="{9BAF1CE0-5FE9-426C-9C82-3703B8C9764F}" type="presParOf" srcId="{073AF1AE-EF35-4652-AD34-9CCE3DAE60BF}" destId="{FD91075A-8C56-491B-A775-6BE67FB6A226}" srcOrd="1" destOrd="0" presId="urn:microsoft.com/office/officeart/2018/2/layout/IconVerticalSolidList"/>
    <dgm:cxn modelId="{D4D52F8C-6859-4F1E-8D4B-42ADA701652D}" type="presParOf" srcId="{073AF1AE-EF35-4652-AD34-9CCE3DAE60BF}" destId="{0759F4D8-4A78-49F1-91BF-BC99F5D35A8B}" srcOrd="2" destOrd="0" presId="urn:microsoft.com/office/officeart/2018/2/layout/IconVerticalSolidList"/>
    <dgm:cxn modelId="{90841CFB-6E1E-4148-B6DA-5938B933B92E}" type="presParOf" srcId="{0759F4D8-4A78-49F1-91BF-BC99F5D35A8B}" destId="{4AD0C906-2DBA-4A30-BB7B-0D311781F8B6}" srcOrd="0" destOrd="0" presId="urn:microsoft.com/office/officeart/2018/2/layout/IconVerticalSolidList"/>
    <dgm:cxn modelId="{9BF98CC9-3D6B-41D1-AA43-1FE8C0F84F49}" type="presParOf" srcId="{0759F4D8-4A78-49F1-91BF-BC99F5D35A8B}" destId="{4B36887D-2611-4882-8268-200A44C5548E}" srcOrd="1" destOrd="0" presId="urn:microsoft.com/office/officeart/2018/2/layout/IconVerticalSolidList"/>
    <dgm:cxn modelId="{11750719-0A3D-4344-9A51-2F4F5BB6C300}" type="presParOf" srcId="{0759F4D8-4A78-49F1-91BF-BC99F5D35A8B}" destId="{56C9C0E9-FA1D-48B9-A075-F4888C30ED8E}" srcOrd="2" destOrd="0" presId="urn:microsoft.com/office/officeart/2018/2/layout/IconVerticalSolidList"/>
    <dgm:cxn modelId="{58343234-58A1-47AC-8647-3CF21B26D77A}" type="presParOf" srcId="{0759F4D8-4A78-49F1-91BF-BC99F5D35A8B}" destId="{32F7B038-EFBA-46BB-A1E0-268ECD0B7264}" srcOrd="3" destOrd="0" presId="urn:microsoft.com/office/officeart/2018/2/layout/IconVerticalSolidList"/>
    <dgm:cxn modelId="{7EDC798F-3F78-4AC0-87ED-F2A0DFEC9821}" type="presParOf" srcId="{073AF1AE-EF35-4652-AD34-9CCE3DAE60BF}" destId="{67EA2194-7444-444D-9C5B-9F4F5CDA1F57}" srcOrd="3" destOrd="0" presId="urn:microsoft.com/office/officeart/2018/2/layout/IconVerticalSolidList"/>
    <dgm:cxn modelId="{EC6805C3-17B6-4C1C-8B35-0995CA1BD210}" type="presParOf" srcId="{073AF1AE-EF35-4652-AD34-9CCE3DAE60BF}" destId="{A0206CFD-1620-4F6B-BFC3-80B258C89E2F}" srcOrd="4" destOrd="0" presId="urn:microsoft.com/office/officeart/2018/2/layout/IconVerticalSolidList"/>
    <dgm:cxn modelId="{F37B8B54-C835-4DAF-A86A-688D4AE5A2DE}" type="presParOf" srcId="{A0206CFD-1620-4F6B-BFC3-80B258C89E2F}" destId="{2018F2E3-9007-48C0-82AE-DED554348A6B}" srcOrd="0" destOrd="0" presId="urn:microsoft.com/office/officeart/2018/2/layout/IconVerticalSolidList"/>
    <dgm:cxn modelId="{12570878-3931-41BF-940D-A21E3F81E565}" type="presParOf" srcId="{A0206CFD-1620-4F6B-BFC3-80B258C89E2F}" destId="{33F156D7-9435-4B66-8B61-F60F361E62D3}" srcOrd="1" destOrd="0" presId="urn:microsoft.com/office/officeart/2018/2/layout/IconVerticalSolidList"/>
    <dgm:cxn modelId="{F7B2A0E0-EEC7-4579-8B54-D4D09C6CD772}" type="presParOf" srcId="{A0206CFD-1620-4F6B-BFC3-80B258C89E2F}" destId="{3EEF526B-006C-4C45-B5F9-FDDEFD2AE76D}" srcOrd="2" destOrd="0" presId="urn:microsoft.com/office/officeart/2018/2/layout/IconVerticalSolidList"/>
    <dgm:cxn modelId="{80F158D2-9D37-4F83-93B3-A688B4C94C00}" type="presParOf" srcId="{A0206CFD-1620-4F6B-BFC3-80B258C89E2F}" destId="{320E9DF0-A679-4534-9AE7-B87325A4BD84}" srcOrd="3" destOrd="0" presId="urn:microsoft.com/office/officeart/2018/2/layout/IconVerticalSolidList"/>
    <dgm:cxn modelId="{03ED0402-F8F0-486E-A12A-651CE94AD07D}" type="presParOf" srcId="{073AF1AE-EF35-4652-AD34-9CCE3DAE60BF}" destId="{38850955-A23A-4806-B12C-34654A65E60B}" srcOrd="5" destOrd="0" presId="urn:microsoft.com/office/officeart/2018/2/layout/IconVerticalSolidList"/>
    <dgm:cxn modelId="{ECEE6786-EA51-4273-8FAB-0C18765C554C}" type="presParOf" srcId="{073AF1AE-EF35-4652-AD34-9CCE3DAE60BF}" destId="{ED0434F6-A4E7-4BB1-8BA3-9E841467E865}" srcOrd="6" destOrd="0" presId="urn:microsoft.com/office/officeart/2018/2/layout/IconVerticalSolidList"/>
    <dgm:cxn modelId="{B1B014E3-AEB3-43BA-BEA6-932BBD65EA2D}" type="presParOf" srcId="{ED0434F6-A4E7-4BB1-8BA3-9E841467E865}" destId="{7D3B6BBC-72DF-493D-AE1E-65A82C1A26AA}" srcOrd="0" destOrd="0" presId="urn:microsoft.com/office/officeart/2018/2/layout/IconVerticalSolidList"/>
    <dgm:cxn modelId="{F321DC37-A619-4660-B8E6-67580892694B}" type="presParOf" srcId="{ED0434F6-A4E7-4BB1-8BA3-9E841467E865}" destId="{14042C51-E7F9-4102-9336-D9BAE8158F8B}" srcOrd="1" destOrd="0" presId="urn:microsoft.com/office/officeart/2018/2/layout/IconVerticalSolidList"/>
    <dgm:cxn modelId="{6EA2E3E0-05AA-45CF-A4EA-1BA16667ACA6}" type="presParOf" srcId="{ED0434F6-A4E7-4BB1-8BA3-9E841467E865}" destId="{71BA52D5-F583-4B3C-9D39-AB2D672FC128}" srcOrd="2" destOrd="0" presId="urn:microsoft.com/office/officeart/2018/2/layout/IconVerticalSolidList"/>
    <dgm:cxn modelId="{B7E88E75-D306-49ED-9000-23FACCF587F1}" type="presParOf" srcId="{ED0434F6-A4E7-4BB1-8BA3-9E841467E865}" destId="{72290F60-0DF8-4580-A2D3-58A3DC1F13B6}" srcOrd="3" destOrd="0" presId="urn:microsoft.com/office/officeart/2018/2/layout/IconVerticalSolidList"/>
    <dgm:cxn modelId="{1FB86AF2-E5E8-4E9A-BA3F-3DD60FDC1466}" type="presParOf" srcId="{073AF1AE-EF35-4652-AD34-9CCE3DAE60BF}" destId="{5946B2F7-FAFA-45C7-91E6-FA1081BDF4B7}" srcOrd="7" destOrd="0" presId="urn:microsoft.com/office/officeart/2018/2/layout/IconVerticalSolidList"/>
    <dgm:cxn modelId="{C35C8223-044A-48A4-B810-BE0678D3632A}" type="presParOf" srcId="{073AF1AE-EF35-4652-AD34-9CCE3DAE60BF}" destId="{C1B12194-3172-4B0D-85BF-EE771EBC5878}" srcOrd="8" destOrd="0" presId="urn:microsoft.com/office/officeart/2018/2/layout/IconVerticalSolidList"/>
    <dgm:cxn modelId="{0CBC2B1E-808D-49DE-8DDF-A5EC8A95B2F7}" type="presParOf" srcId="{C1B12194-3172-4B0D-85BF-EE771EBC5878}" destId="{04D342B6-A44D-4949-9FF8-41D65FA7AC78}" srcOrd="0" destOrd="0" presId="urn:microsoft.com/office/officeart/2018/2/layout/IconVerticalSolidList"/>
    <dgm:cxn modelId="{A05294DF-8592-4ADA-A991-4D0ADAE30993}" type="presParOf" srcId="{C1B12194-3172-4B0D-85BF-EE771EBC5878}" destId="{3394748B-3CF9-4965-9AAD-6949BD99EDB5}" srcOrd="1" destOrd="0" presId="urn:microsoft.com/office/officeart/2018/2/layout/IconVerticalSolidList"/>
    <dgm:cxn modelId="{074BA66B-B91B-409C-8388-C5848706DD32}" type="presParOf" srcId="{C1B12194-3172-4B0D-85BF-EE771EBC5878}" destId="{E5716C6D-43E5-4D0E-8652-274787598091}" srcOrd="2" destOrd="0" presId="urn:microsoft.com/office/officeart/2018/2/layout/IconVerticalSolidList"/>
    <dgm:cxn modelId="{3015A820-EBA6-475A-8D86-0F40AE1F8375}" type="presParOf" srcId="{C1B12194-3172-4B0D-85BF-EE771EBC5878}" destId="{ECF1F275-D615-402F-AF0C-E5666E56F4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8C3BC5-5057-42FA-8331-7C39ABD48A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77B66B3-B53C-43A5-85DB-8DBD39B3DCD3}">
      <dgm:prSet custT="1"/>
      <dgm:spPr/>
      <dgm:t>
        <a:bodyPr/>
        <a:lstStyle/>
        <a:p>
          <a:r>
            <a:rPr lang="fr-FR" sz="2000" dirty="0"/>
            <a:t>Car, le corps humain (corps et esprit) est organisé autour de régulations organiques variées </a:t>
          </a:r>
          <a:r>
            <a:rPr lang="en-US" sz="2000" dirty="0"/>
            <a:t>…</a:t>
          </a:r>
          <a:r>
            <a:rPr lang="fr-FR" sz="2000" dirty="0"/>
            <a:t> Ces « thermostats » régulent l’équilibre du milieu intérieur, de l’humeur à la température du corps, la glycémie, l’immunité, </a:t>
          </a:r>
          <a:r>
            <a:rPr lang="fr-FR" sz="2000" dirty="0" err="1"/>
            <a:t>etc</a:t>
          </a:r>
          <a:r>
            <a:rPr lang="fr-FR" sz="2000" dirty="0"/>
            <a:t> </a:t>
          </a:r>
          <a:r>
            <a:rPr lang="en-US" sz="2000" dirty="0"/>
            <a:t>…</a:t>
          </a:r>
        </a:p>
      </dgm:t>
    </dgm:pt>
    <dgm:pt modelId="{E69E9FF6-A9E2-4B50-8939-614BD8285B3C}" type="parTrans" cxnId="{A8B5AAC8-CC55-4A7A-A386-1CF1D29AA843}">
      <dgm:prSet/>
      <dgm:spPr/>
      <dgm:t>
        <a:bodyPr/>
        <a:lstStyle/>
        <a:p>
          <a:endParaRPr lang="en-US"/>
        </a:p>
      </dgm:t>
    </dgm:pt>
    <dgm:pt modelId="{B4848620-FEF1-4E7E-96A1-E9FCF9CBB8FE}" type="sibTrans" cxnId="{A8B5AAC8-CC55-4A7A-A386-1CF1D29AA843}">
      <dgm:prSet/>
      <dgm:spPr/>
      <dgm:t>
        <a:bodyPr/>
        <a:lstStyle/>
        <a:p>
          <a:endParaRPr lang="en-US"/>
        </a:p>
      </dgm:t>
    </dgm:pt>
    <dgm:pt modelId="{E38636E5-912E-4AE3-A0ED-0DB7934F4C2B}">
      <dgm:prSet custT="1"/>
      <dgm:spPr/>
      <dgm:t>
        <a:bodyPr/>
        <a:lstStyle/>
        <a:p>
          <a:r>
            <a:rPr lang="fr-FR" sz="2800" dirty="0">
              <a:solidFill>
                <a:schemeClr val="tx1">
                  <a:lumMod val="75000"/>
                  <a:lumOff val="25000"/>
                </a:schemeClr>
              </a:solidFill>
            </a:rPr>
            <a:t>Leurs dérèglements progressent selon 6 phases à présent bien connues :</a:t>
          </a:r>
          <a:endParaRPr lang="en-US" sz="2800" dirty="0">
            <a:solidFill>
              <a:schemeClr val="tx1">
                <a:lumMod val="75000"/>
                <a:lumOff val="25000"/>
              </a:schemeClr>
            </a:solidFill>
          </a:endParaRPr>
        </a:p>
      </dgm:t>
    </dgm:pt>
    <dgm:pt modelId="{EFBF9672-C8F8-4685-B466-C8D367419224}" type="parTrans" cxnId="{420C6F8A-9E5A-4093-9B35-3CFDF5894562}">
      <dgm:prSet/>
      <dgm:spPr/>
      <dgm:t>
        <a:bodyPr/>
        <a:lstStyle/>
        <a:p>
          <a:endParaRPr lang="en-US"/>
        </a:p>
      </dgm:t>
    </dgm:pt>
    <dgm:pt modelId="{694010D8-5B78-4524-A635-66D51D904E06}" type="sibTrans" cxnId="{420C6F8A-9E5A-4093-9B35-3CFDF5894562}">
      <dgm:prSet/>
      <dgm:spPr/>
      <dgm:t>
        <a:bodyPr/>
        <a:lstStyle/>
        <a:p>
          <a:endParaRPr lang="en-US"/>
        </a:p>
      </dgm:t>
    </dgm:pt>
    <dgm:pt modelId="{5338E94E-06AA-4469-B233-16C8322632C6}" type="pres">
      <dgm:prSet presAssocID="{698C3BC5-5057-42FA-8331-7C39ABD48A2A}" presName="root" presStyleCnt="0">
        <dgm:presLayoutVars>
          <dgm:dir/>
          <dgm:resizeHandles val="exact"/>
        </dgm:presLayoutVars>
      </dgm:prSet>
      <dgm:spPr/>
      <dgm:t>
        <a:bodyPr/>
        <a:lstStyle/>
        <a:p>
          <a:endParaRPr lang="fr-FR"/>
        </a:p>
      </dgm:t>
    </dgm:pt>
    <dgm:pt modelId="{CE46D36F-1259-4AE1-A45A-9DA7A62DCAC5}" type="pres">
      <dgm:prSet presAssocID="{677B66B3-B53C-43A5-85DB-8DBD39B3DCD3}" presName="compNode" presStyleCnt="0"/>
      <dgm:spPr/>
    </dgm:pt>
    <dgm:pt modelId="{E6C01233-531E-4A13-B360-44991F94C24E}" type="pres">
      <dgm:prSet presAssocID="{677B66B3-B53C-43A5-85DB-8DBD39B3DCD3}" presName="bgRect" presStyleLbl="bgShp" presStyleIdx="0" presStyleCnt="2" custLinFactNeighborX="-17259" custLinFactNeighborY="-4316"/>
      <dgm:spPr/>
    </dgm:pt>
    <dgm:pt modelId="{3B998772-6FDD-4135-80BE-80AE759DF5F2}" type="pres">
      <dgm:prSet presAssocID="{677B66B3-B53C-43A5-85DB-8DBD39B3DCD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DE1ABC45-74B6-405B-9E87-F618C1FBC6C5}" type="pres">
      <dgm:prSet presAssocID="{677B66B3-B53C-43A5-85DB-8DBD39B3DCD3}" presName="spaceRect" presStyleCnt="0"/>
      <dgm:spPr/>
    </dgm:pt>
    <dgm:pt modelId="{C41155AB-43E1-48C5-8DCD-E4B3F1180CA1}" type="pres">
      <dgm:prSet presAssocID="{677B66B3-B53C-43A5-85DB-8DBD39B3DCD3}" presName="parTx" presStyleLbl="revTx" presStyleIdx="0" presStyleCnt="2" custScaleX="99788" custLinFactNeighborY="-3648">
        <dgm:presLayoutVars>
          <dgm:chMax val="0"/>
          <dgm:chPref val="0"/>
        </dgm:presLayoutVars>
      </dgm:prSet>
      <dgm:spPr/>
      <dgm:t>
        <a:bodyPr/>
        <a:lstStyle/>
        <a:p>
          <a:endParaRPr lang="fr-FR"/>
        </a:p>
      </dgm:t>
    </dgm:pt>
    <dgm:pt modelId="{214C6782-79B1-4D5C-AB51-F5D5A7A1B7A9}" type="pres">
      <dgm:prSet presAssocID="{B4848620-FEF1-4E7E-96A1-E9FCF9CBB8FE}" presName="sibTrans" presStyleCnt="0"/>
      <dgm:spPr/>
    </dgm:pt>
    <dgm:pt modelId="{382A64F6-97B9-4360-A7F1-A1BD9A3DA676}" type="pres">
      <dgm:prSet presAssocID="{E38636E5-912E-4AE3-A0ED-0DB7934F4C2B}" presName="compNode" presStyleCnt="0"/>
      <dgm:spPr/>
    </dgm:pt>
    <dgm:pt modelId="{ED46F939-46A5-4EE0-B67B-5F986467550B}" type="pres">
      <dgm:prSet presAssocID="{E38636E5-912E-4AE3-A0ED-0DB7934F4C2B}" presName="bgRect" presStyleLbl="bgShp" presStyleIdx="1" presStyleCnt="2"/>
      <dgm:spPr/>
    </dgm:pt>
    <dgm:pt modelId="{7B89E644-B06C-4481-97EC-0251EA4D168C}" type="pres">
      <dgm:prSet presAssocID="{E38636E5-912E-4AE3-A0ED-0DB7934F4C2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CDB63869-19BA-4C9E-B5C3-7304F2E67963}" type="pres">
      <dgm:prSet presAssocID="{E38636E5-912E-4AE3-A0ED-0DB7934F4C2B}" presName="spaceRect" presStyleCnt="0"/>
      <dgm:spPr/>
    </dgm:pt>
    <dgm:pt modelId="{72D86F9E-3601-463D-BC70-970A1DD1463E}" type="pres">
      <dgm:prSet presAssocID="{E38636E5-912E-4AE3-A0ED-0DB7934F4C2B}" presName="parTx" presStyleLbl="revTx" presStyleIdx="1" presStyleCnt="2" custScaleX="104235">
        <dgm:presLayoutVars>
          <dgm:chMax val="0"/>
          <dgm:chPref val="0"/>
        </dgm:presLayoutVars>
      </dgm:prSet>
      <dgm:spPr/>
      <dgm:t>
        <a:bodyPr/>
        <a:lstStyle/>
        <a:p>
          <a:endParaRPr lang="fr-FR"/>
        </a:p>
      </dgm:t>
    </dgm:pt>
  </dgm:ptLst>
  <dgm:cxnLst>
    <dgm:cxn modelId="{437E5F6C-987E-4B3F-A6BC-CFD768A2E82D}" type="presOf" srcId="{677B66B3-B53C-43A5-85DB-8DBD39B3DCD3}" destId="{C41155AB-43E1-48C5-8DCD-E4B3F1180CA1}" srcOrd="0" destOrd="0" presId="urn:microsoft.com/office/officeart/2018/2/layout/IconVerticalSolidList"/>
    <dgm:cxn modelId="{1A2C107D-69B8-4054-9255-0B0C6B020DAB}" type="presOf" srcId="{698C3BC5-5057-42FA-8331-7C39ABD48A2A}" destId="{5338E94E-06AA-4469-B233-16C8322632C6}" srcOrd="0" destOrd="0" presId="urn:microsoft.com/office/officeart/2018/2/layout/IconVerticalSolidList"/>
    <dgm:cxn modelId="{420C6F8A-9E5A-4093-9B35-3CFDF5894562}" srcId="{698C3BC5-5057-42FA-8331-7C39ABD48A2A}" destId="{E38636E5-912E-4AE3-A0ED-0DB7934F4C2B}" srcOrd="1" destOrd="0" parTransId="{EFBF9672-C8F8-4685-B466-C8D367419224}" sibTransId="{694010D8-5B78-4524-A635-66D51D904E06}"/>
    <dgm:cxn modelId="{A8B5AAC8-CC55-4A7A-A386-1CF1D29AA843}" srcId="{698C3BC5-5057-42FA-8331-7C39ABD48A2A}" destId="{677B66B3-B53C-43A5-85DB-8DBD39B3DCD3}" srcOrd="0" destOrd="0" parTransId="{E69E9FF6-A9E2-4B50-8939-614BD8285B3C}" sibTransId="{B4848620-FEF1-4E7E-96A1-E9FCF9CBB8FE}"/>
    <dgm:cxn modelId="{0A19A44B-4377-4197-89B9-390AF83DDC5F}" type="presOf" srcId="{E38636E5-912E-4AE3-A0ED-0DB7934F4C2B}" destId="{72D86F9E-3601-463D-BC70-970A1DD1463E}" srcOrd="0" destOrd="0" presId="urn:microsoft.com/office/officeart/2018/2/layout/IconVerticalSolidList"/>
    <dgm:cxn modelId="{F65B9D23-C1A6-4167-897C-3D2CF27D9F20}" type="presParOf" srcId="{5338E94E-06AA-4469-B233-16C8322632C6}" destId="{CE46D36F-1259-4AE1-A45A-9DA7A62DCAC5}" srcOrd="0" destOrd="0" presId="urn:microsoft.com/office/officeart/2018/2/layout/IconVerticalSolidList"/>
    <dgm:cxn modelId="{EA763EDC-0849-4998-8E49-1F17D3E18BA5}" type="presParOf" srcId="{CE46D36F-1259-4AE1-A45A-9DA7A62DCAC5}" destId="{E6C01233-531E-4A13-B360-44991F94C24E}" srcOrd="0" destOrd="0" presId="urn:microsoft.com/office/officeart/2018/2/layout/IconVerticalSolidList"/>
    <dgm:cxn modelId="{394F8D17-DAB9-4895-8C20-3FEF74D2C820}" type="presParOf" srcId="{CE46D36F-1259-4AE1-A45A-9DA7A62DCAC5}" destId="{3B998772-6FDD-4135-80BE-80AE759DF5F2}" srcOrd="1" destOrd="0" presId="urn:microsoft.com/office/officeart/2018/2/layout/IconVerticalSolidList"/>
    <dgm:cxn modelId="{25CB4F82-FF89-419D-8528-53F11C941DC5}" type="presParOf" srcId="{CE46D36F-1259-4AE1-A45A-9DA7A62DCAC5}" destId="{DE1ABC45-74B6-405B-9E87-F618C1FBC6C5}" srcOrd="2" destOrd="0" presId="urn:microsoft.com/office/officeart/2018/2/layout/IconVerticalSolidList"/>
    <dgm:cxn modelId="{DCFCB7DF-FB6B-4A94-9448-8B27299924A2}" type="presParOf" srcId="{CE46D36F-1259-4AE1-A45A-9DA7A62DCAC5}" destId="{C41155AB-43E1-48C5-8DCD-E4B3F1180CA1}" srcOrd="3" destOrd="0" presId="urn:microsoft.com/office/officeart/2018/2/layout/IconVerticalSolidList"/>
    <dgm:cxn modelId="{EC50C935-6224-40BE-A90C-E6AB04C362F7}" type="presParOf" srcId="{5338E94E-06AA-4469-B233-16C8322632C6}" destId="{214C6782-79B1-4D5C-AB51-F5D5A7A1B7A9}" srcOrd="1" destOrd="0" presId="urn:microsoft.com/office/officeart/2018/2/layout/IconVerticalSolidList"/>
    <dgm:cxn modelId="{842F346C-B320-43E0-8D34-F7BB6088D2F0}" type="presParOf" srcId="{5338E94E-06AA-4469-B233-16C8322632C6}" destId="{382A64F6-97B9-4360-A7F1-A1BD9A3DA676}" srcOrd="2" destOrd="0" presId="urn:microsoft.com/office/officeart/2018/2/layout/IconVerticalSolidList"/>
    <dgm:cxn modelId="{345FA311-AA24-45F6-AFE2-ADD8E425F1E1}" type="presParOf" srcId="{382A64F6-97B9-4360-A7F1-A1BD9A3DA676}" destId="{ED46F939-46A5-4EE0-B67B-5F986467550B}" srcOrd="0" destOrd="0" presId="urn:microsoft.com/office/officeart/2018/2/layout/IconVerticalSolidList"/>
    <dgm:cxn modelId="{9CF264F6-46AE-45C4-B361-7643A05810BA}" type="presParOf" srcId="{382A64F6-97B9-4360-A7F1-A1BD9A3DA676}" destId="{7B89E644-B06C-4481-97EC-0251EA4D168C}" srcOrd="1" destOrd="0" presId="urn:microsoft.com/office/officeart/2018/2/layout/IconVerticalSolidList"/>
    <dgm:cxn modelId="{4668023B-E134-4BCB-91C8-B052D79D583E}" type="presParOf" srcId="{382A64F6-97B9-4360-A7F1-A1BD9A3DA676}" destId="{CDB63869-19BA-4C9E-B5C3-7304F2E67963}" srcOrd="2" destOrd="0" presId="urn:microsoft.com/office/officeart/2018/2/layout/IconVerticalSolidList"/>
    <dgm:cxn modelId="{1310886D-B8AB-4719-9AFA-214A1151F71A}" type="presParOf" srcId="{382A64F6-97B9-4360-A7F1-A1BD9A3DA676}" destId="{72D86F9E-3601-463D-BC70-970A1DD146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DCE9CA-7855-42C4-A6AA-259F63E884F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ECDFA46-C476-4FEB-B264-F59DAA95651E}">
      <dgm:prSet/>
      <dgm:spPr/>
      <dgm:t>
        <a:bodyPr/>
        <a:lstStyle/>
        <a:p>
          <a:r>
            <a:rPr lang="fr-FR"/>
            <a:t>Phases </a:t>
          </a:r>
          <a:r>
            <a:rPr lang="fr-FR" b="1"/>
            <a:t>1 et 2 </a:t>
          </a:r>
          <a:r>
            <a:rPr lang="en-US"/>
            <a:t>…</a:t>
          </a:r>
          <a:r>
            <a:rPr lang="fr-FR"/>
            <a:t> stagnation et inflammations (les pathologies infectieuses de l’enfance)</a:t>
          </a:r>
          <a:endParaRPr lang="en-US"/>
        </a:p>
      </dgm:t>
    </dgm:pt>
    <dgm:pt modelId="{4C6D2BF6-529B-461A-8D6D-1F5F868B55DC}" type="parTrans" cxnId="{B7562D8B-CC83-407A-B8C2-457EA24A9EE1}">
      <dgm:prSet/>
      <dgm:spPr/>
      <dgm:t>
        <a:bodyPr/>
        <a:lstStyle/>
        <a:p>
          <a:endParaRPr lang="en-US"/>
        </a:p>
      </dgm:t>
    </dgm:pt>
    <dgm:pt modelId="{2EF5C02E-218F-4A55-BA7C-FD0896CCD29E}" type="sibTrans" cxnId="{B7562D8B-CC83-407A-B8C2-457EA24A9EE1}">
      <dgm:prSet/>
      <dgm:spPr/>
      <dgm:t>
        <a:bodyPr/>
        <a:lstStyle/>
        <a:p>
          <a:endParaRPr lang="en-US"/>
        </a:p>
      </dgm:t>
    </dgm:pt>
    <dgm:pt modelId="{71AB9337-7347-452C-975E-846540F18F13}">
      <dgm:prSet/>
      <dgm:spPr/>
      <dgm:t>
        <a:bodyPr/>
        <a:lstStyle/>
        <a:p>
          <a:r>
            <a:rPr lang="fr-FR"/>
            <a:t>Phases </a:t>
          </a:r>
          <a:r>
            <a:rPr lang="fr-FR" b="1"/>
            <a:t>3 et 4 </a:t>
          </a:r>
          <a:r>
            <a:rPr lang="en-US"/>
            <a:t>…</a:t>
          </a:r>
          <a:r>
            <a:rPr lang="fr-FR"/>
            <a:t> allergies et surcharge</a:t>
          </a:r>
          <a:endParaRPr lang="en-US"/>
        </a:p>
      </dgm:t>
    </dgm:pt>
    <dgm:pt modelId="{72931884-6F10-480A-B4BA-1EDC41265B45}" type="parTrans" cxnId="{4054DA5C-3898-49FC-A49C-F05091D609DC}">
      <dgm:prSet/>
      <dgm:spPr/>
      <dgm:t>
        <a:bodyPr/>
        <a:lstStyle/>
        <a:p>
          <a:endParaRPr lang="en-US"/>
        </a:p>
      </dgm:t>
    </dgm:pt>
    <dgm:pt modelId="{F53B28B1-EBB6-4988-A07B-EB9A4E462A5B}" type="sibTrans" cxnId="{4054DA5C-3898-49FC-A49C-F05091D609DC}">
      <dgm:prSet/>
      <dgm:spPr/>
      <dgm:t>
        <a:bodyPr/>
        <a:lstStyle/>
        <a:p>
          <a:endParaRPr lang="en-US"/>
        </a:p>
      </dgm:t>
    </dgm:pt>
    <dgm:pt modelId="{9C481A77-B567-4AFA-91FB-122B3B742404}">
      <dgm:prSet/>
      <dgm:spPr/>
      <dgm:t>
        <a:bodyPr/>
        <a:lstStyle/>
        <a:p>
          <a:r>
            <a:rPr lang="fr-FR"/>
            <a:t>puis sécheresse = lithiases et ulcérations</a:t>
          </a:r>
          <a:endParaRPr lang="en-US"/>
        </a:p>
      </dgm:t>
    </dgm:pt>
    <dgm:pt modelId="{E748F4C0-33A0-4BC5-B490-DC0498400D17}" type="parTrans" cxnId="{7DA939E9-8D8A-44BE-A604-1B7AE0FF8BE2}">
      <dgm:prSet/>
      <dgm:spPr/>
      <dgm:t>
        <a:bodyPr/>
        <a:lstStyle/>
        <a:p>
          <a:endParaRPr lang="en-US"/>
        </a:p>
      </dgm:t>
    </dgm:pt>
    <dgm:pt modelId="{1E644910-86E7-4AC2-83AD-3E94B64BE5D4}" type="sibTrans" cxnId="{7DA939E9-8D8A-44BE-A604-1B7AE0FF8BE2}">
      <dgm:prSet/>
      <dgm:spPr/>
      <dgm:t>
        <a:bodyPr/>
        <a:lstStyle/>
        <a:p>
          <a:endParaRPr lang="en-US"/>
        </a:p>
      </dgm:t>
    </dgm:pt>
    <dgm:pt modelId="{397EE8AE-9555-4D7D-8AB3-7C1039FEDB8C}">
      <dgm:prSet/>
      <dgm:spPr/>
      <dgm:t>
        <a:bodyPr/>
        <a:lstStyle/>
        <a:p>
          <a:r>
            <a:rPr lang="fr-FR"/>
            <a:t>Phases </a:t>
          </a:r>
          <a:r>
            <a:rPr lang="fr-FR" b="1"/>
            <a:t>5 et 6 </a:t>
          </a:r>
          <a:r>
            <a:rPr lang="en-US"/>
            <a:t>…</a:t>
          </a:r>
          <a:r>
            <a:rPr lang="fr-FR"/>
            <a:t> Maladies auto-immunes et </a:t>
          </a:r>
          <a:r>
            <a:rPr lang="fr-FR" b="1"/>
            <a:t>cancers</a:t>
          </a:r>
          <a:r>
            <a:rPr lang="fr-FR"/>
            <a:t> </a:t>
          </a:r>
          <a:endParaRPr lang="en-US"/>
        </a:p>
      </dgm:t>
    </dgm:pt>
    <dgm:pt modelId="{DC08626F-5DE8-438D-AE0C-9CD49F22ABF5}" type="parTrans" cxnId="{AF23FCBE-0F8C-4E69-89EC-65623B8F663A}">
      <dgm:prSet/>
      <dgm:spPr/>
      <dgm:t>
        <a:bodyPr/>
        <a:lstStyle/>
        <a:p>
          <a:endParaRPr lang="en-US"/>
        </a:p>
      </dgm:t>
    </dgm:pt>
    <dgm:pt modelId="{33F22834-074D-416A-A81C-65D6C369B267}" type="sibTrans" cxnId="{AF23FCBE-0F8C-4E69-89EC-65623B8F663A}">
      <dgm:prSet/>
      <dgm:spPr/>
      <dgm:t>
        <a:bodyPr/>
        <a:lstStyle/>
        <a:p>
          <a:endParaRPr lang="en-US"/>
        </a:p>
      </dgm:t>
    </dgm:pt>
    <dgm:pt modelId="{CBC01E47-8FEF-439E-A087-74177D9BE42C}">
      <dgm:prSet/>
      <dgm:spPr/>
      <dgm:t>
        <a:bodyPr/>
        <a:lstStyle/>
        <a:p>
          <a:r>
            <a:rPr lang="fr-FR"/>
            <a:t>Il manquait une biologie pour objectiver la dégradation du terrain</a:t>
          </a:r>
          <a:endParaRPr lang="en-US"/>
        </a:p>
      </dgm:t>
    </dgm:pt>
    <dgm:pt modelId="{FA6C4F5F-B517-44CF-9C95-FBB48BED411C}" type="parTrans" cxnId="{BF284683-1743-4A6A-A265-BC18BEA3061C}">
      <dgm:prSet/>
      <dgm:spPr/>
      <dgm:t>
        <a:bodyPr/>
        <a:lstStyle/>
        <a:p>
          <a:endParaRPr lang="en-US"/>
        </a:p>
      </dgm:t>
    </dgm:pt>
    <dgm:pt modelId="{82561CC6-B5C1-4C2F-867F-09E5DD089618}" type="sibTrans" cxnId="{BF284683-1743-4A6A-A265-BC18BEA3061C}">
      <dgm:prSet/>
      <dgm:spPr/>
      <dgm:t>
        <a:bodyPr/>
        <a:lstStyle/>
        <a:p>
          <a:endParaRPr lang="en-US"/>
        </a:p>
      </dgm:t>
    </dgm:pt>
    <dgm:pt modelId="{8BC36567-E978-45C8-8D7C-0ACDCE05FC91}" type="pres">
      <dgm:prSet presAssocID="{44DCE9CA-7855-42C4-A6AA-259F63E884F6}" presName="linear" presStyleCnt="0">
        <dgm:presLayoutVars>
          <dgm:animLvl val="lvl"/>
          <dgm:resizeHandles val="exact"/>
        </dgm:presLayoutVars>
      </dgm:prSet>
      <dgm:spPr/>
      <dgm:t>
        <a:bodyPr/>
        <a:lstStyle/>
        <a:p>
          <a:endParaRPr lang="fr-FR"/>
        </a:p>
      </dgm:t>
    </dgm:pt>
    <dgm:pt modelId="{D9FDC29A-05A9-4F1C-BFBD-B932B2C45329}" type="pres">
      <dgm:prSet presAssocID="{BECDFA46-C476-4FEB-B264-F59DAA95651E}" presName="parentText" presStyleLbl="node1" presStyleIdx="0" presStyleCnt="5">
        <dgm:presLayoutVars>
          <dgm:chMax val="0"/>
          <dgm:bulletEnabled val="1"/>
        </dgm:presLayoutVars>
      </dgm:prSet>
      <dgm:spPr/>
      <dgm:t>
        <a:bodyPr/>
        <a:lstStyle/>
        <a:p>
          <a:endParaRPr lang="fr-FR"/>
        </a:p>
      </dgm:t>
    </dgm:pt>
    <dgm:pt modelId="{D4A8AD67-E953-4A32-AB9B-1E6488ECCCDC}" type="pres">
      <dgm:prSet presAssocID="{2EF5C02E-218F-4A55-BA7C-FD0896CCD29E}" presName="spacer" presStyleCnt="0"/>
      <dgm:spPr/>
    </dgm:pt>
    <dgm:pt modelId="{45956496-5174-4D46-9916-BB2695E1ED29}" type="pres">
      <dgm:prSet presAssocID="{71AB9337-7347-452C-975E-846540F18F13}" presName="parentText" presStyleLbl="node1" presStyleIdx="1" presStyleCnt="5">
        <dgm:presLayoutVars>
          <dgm:chMax val="0"/>
          <dgm:bulletEnabled val="1"/>
        </dgm:presLayoutVars>
      </dgm:prSet>
      <dgm:spPr/>
      <dgm:t>
        <a:bodyPr/>
        <a:lstStyle/>
        <a:p>
          <a:endParaRPr lang="fr-FR"/>
        </a:p>
      </dgm:t>
    </dgm:pt>
    <dgm:pt modelId="{602DFFD2-FF13-4B5B-886A-0AC4809AFAC3}" type="pres">
      <dgm:prSet presAssocID="{F53B28B1-EBB6-4988-A07B-EB9A4E462A5B}" presName="spacer" presStyleCnt="0"/>
      <dgm:spPr/>
    </dgm:pt>
    <dgm:pt modelId="{040A617B-B6E8-4CE9-A755-6E50C7D9BDEC}" type="pres">
      <dgm:prSet presAssocID="{9C481A77-B567-4AFA-91FB-122B3B742404}" presName="parentText" presStyleLbl="node1" presStyleIdx="2" presStyleCnt="5">
        <dgm:presLayoutVars>
          <dgm:chMax val="0"/>
          <dgm:bulletEnabled val="1"/>
        </dgm:presLayoutVars>
      </dgm:prSet>
      <dgm:spPr/>
      <dgm:t>
        <a:bodyPr/>
        <a:lstStyle/>
        <a:p>
          <a:endParaRPr lang="fr-FR"/>
        </a:p>
      </dgm:t>
    </dgm:pt>
    <dgm:pt modelId="{7EC45209-FCB8-4E93-8571-707ABF168F41}" type="pres">
      <dgm:prSet presAssocID="{1E644910-86E7-4AC2-83AD-3E94B64BE5D4}" presName="spacer" presStyleCnt="0"/>
      <dgm:spPr/>
    </dgm:pt>
    <dgm:pt modelId="{517D9CE7-7F7B-42EC-82E5-AB0C4537EC26}" type="pres">
      <dgm:prSet presAssocID="{397EE8AE-9555-4D7D-8AB3-7C1039FEDB8C}" presName="parentText" presStyleLbl="node1" presStyleIdx="3" presStyleCnt="5">
        <dgm:presLayoutVars>
          <dgm:chMax val="0"/>
          <dgm:bulletEnabled val="1"/>
        </dgm:presLayoutVars>
      </dgm:prSet>
      <dgm:spPr/>
      <dgm:t>
        <a:bodyPr/>
        <a:lstStyle/>
        <a:p>
          <a:endParaRPr lang="fr-FR"/>
        </a:p>
      </dgm:t>
    </dgm:pt>
    <dgm:pt modelId="{23292E2F-A868-4D74-BD41-4E485EBBBFCE}" type="pres">
      <dgm:prSet presAssocID="{33F22834-074D-416A-A81C-65D6C369B267}" presName="spacer" presStyleCnt="0"/>
      <dgm:spPr/>
    </dgm:pt>
    <dgm:pt modelId="{C6507F72-E27E-40E9-BD17-934F728B8C51}" type="pres">
      <dgm:prSet presAssocID="{CBC01E47-8FEF-439E-A087-74177D9BE42C}" presName="parentText" presStyleLbl="node1" presStyleIdx="4" presStyleCnt="5">
        <dgm:presLayoutVars>
          <dgm:chMax val="0"/>
          <dgm:bulletEnabled val="1"/>
        </dgm:presLayoutVars>
      </dgm:prSet>
      <dgm:spPr/>
      <dgm:t>
        <a:bodyPr/>
        <a:lstStyle/>
        <a:p>
          <a:endParaRPr lang="fr-FR"/>
        </a:p>
      </dgm:t>
    </dgm:pt>
  </dgm:ptLst>
  <dgm:cxnLst>
    <dgm:cxn modelId="{3796C5ED-A741-42FE-854D-CB78F1D7DD06}" type="presOf" srcId="{397EE8AE-9555-4D7D-8AB3-7C1039FEDB8C}" destId="{517D9CE7-7F7B-42EC-82E5-AB0C4537EC26}" srcOrd="0" destOrd="0" presId="urn:microsoft.com/office/officeart/2005/8/layout/vList2"/>
    <dgm:cxn modelId="{00EB178E-3718-4870-AE1C-61CEDE689236}" type="presOf" srcId="{44DCE9CA-7855-42C4-A6AA-259F63E884F6}" destId="{8BC36567-E978-45C8-8D7C-0ACDCE05FC91}" srcOrd="0" destOrd="0" presId="urn:microsoft.com/office/officeart/2005/8/layout/vList2"/>
    <dgm:cxn modelId="{B7562D8B-CC83-407A-B8C2-457EA24A9EE1}" srcId="{44DCE9CA-7855-42C4-A6AA-259F63E884F6}" destId="{BECDFA46-C476-4FEB-B264-F59DAA95651E}" srcOrd="0" destOrd="0" parTransId="{4C6D2BF6-529B-461A-8D6D-1F5F868B55DC}" sibTransId="{2EF5C02E-218F-4A55-BA7C-FD0896CCD29E}"/>
    <dgm:cxn modelId="{7DA939E9-8D8A-44BE-A604-1B7AE0FF8BE2}" srcId="{44DCE9CA-7855-42C4-A6AA-259F63E884F6}" destId="{9C481A77-B567-4AFA-91FB-122B3B742404}" srcOrd="2" destOrd="0" parTransId="{E748F4C0-33A0-4BC5-B490-DC0498400D17}" sibTransId="{1E644910-86E7-4AC2-83AD-3E94B64BE5D4}"/>
    <dgm:cxn modelId="{298FCF63-962E-4210-93AD-DC0E77BDEAD0}" type="presOf" srcId="{CBC01E47-8FEF-439E-A087-74177D9BE42C}" destId="{C6507F72-E27E-40E9-BD17-934F728B8C51}" srcOrd="0" destOrd="0" presId="urn:microsoft.com/office/officeart/2005/8/layout/vList2"/>
    <dgm:cxn modelId="{AF23FCBE-0F8C-4E69-89EC-65623B8F663A}" srcId="{44DCE9CA-7855-42C4-A6AA-259F63E884F6}" destId="{397EE8AE-9555-4D7D-8AB3-7C1039FEDB8C}" srcOrd="3" destOrd="0" parTransId="{DC08626F-5DE8-438D-AE0C-9CD49F22ABF5}" sibTransId="{33F22834-074D-416A-A81C-65D6C369B267}"/>
    <dgm:cxn modelId="{3C4AA091-66CF-4003-9568-35D0DB41ACDA}" type="presOf" srcId="{BECDFA46-C476-4FEB-B264-F59DAA95651E}" destId="{D9FDC29A-05A9-4F1C-BFBD-B932B2C45329}" srcOrd="0" destOrd="0" presId="urn:microsoft.com/office/officeart/2005/8/layout/vList2"/>
    <dgm:cxn modelId="{617868C2-E80B-43F8-A710-F3B938A89157}" type="presOf" srcId="{9C481A77-B567-4AFA-91FB-122B3B742404}" destId="{040A617B-B6E8-4CE9-A755-6E50C7D9BDEC}" srcOrd="0" destOrd="0" presId="urn:microsoft.com/office/officeart/2005/8/layout/vList2"/>
    <dgm:cxn modelId="{ED33DD16-CB0C-4A78-82A0-F784CE9BEA73}" type="presOf" srcId="{71AB9337-7347-452C-975E-846540F18F13}" destId="{45956496-5174-4D46-9916-BB2695E1ED29}" srcOrd="0" destOrd="0" presId="urn:microsoft.com/office/officeart/2005/8/layout/vList2"/>
    <dgm:cxn modelId="{4054DA5C-3898-49FC-A49C-F05091D609DC}" srcId="{44DCE9CA-7855-42C4-A6AA-259F63E884F6}" destId="{71AB9337-7347-452C-975E-846540F18F13}" srcOrd="1" destOrd="0" parTransId="{72931884-6F10-480A-B4BA-1EDC41265B45}" sibTransId="{F53B28B1-EBB6-4988-A07B-EB9A4E462A5B}"/>
    <dgm:cxn modelId="{BF284683-1743-4A6A-A265-BC18BEA3061C}" srcId="{44DCE9CA-7855-42C4-A6AA-259F63E884F6}" destId="{CBC01E47-8FEF-439E-A087-74177D9BE42C}" srcOrd="4" destOrd="0" parTransId="{FA6C4F5F-B517-44CF-9C95-FBB48BED411C}" sibTransId="{82561CC6-B5C1-4C2F-867F-09E5DD089618}"/>
    <dgm:cxn modelId="{9507ACEC-B883-4A97-BBA1-E302095EF43E}" type="presParOf" srcId="{8BC36567-E978-45C8-8D7C-0ACDCE05FC91}" destId="{D9FDC29A-05A9-4F1C-BFBD-B932B2C45329}" srcOrd="0" destOrd="0" presId="urn:microsoft.com/office/officeart/2005/8/layout/vList2"/>
    <dgm:cxn modelId="{B83BB703-CCFD-4755-8CCA-B93B4D1AB834}" type="presParOf" srcId="{8BC36567-E978-45C8-8D7C-0ACDCE05FC91}" destId="{D4A8AD67-E953-4A32-AB9B-1E6488ECCCDC}" srcOrd="1" destOrd="0" presId="urn:microsoft.com/office/officeart/2005/8/layout/vList2"/>
    <dgm:cxn modelId="{C61EEBC8-4001-4B39-A4C8-0BEF59A57CB0}" type="presParOf" srcId="{8BC36567-E978-45C8-8D7C-0ACDCE05FC91}" destId="{45956496-5174-4D46-9916-BB2695E1ED29}" srcOrd="2" destOrd="0" presId="urn:microsoft.com/office/officeart/2005/8/layout/vList2"/>
    <dgm:cxn modelId="{6E78D40B-0A3C-47C5-98CF-E6FB90ADD217}" type="presParOf" srcId="{8BC36567-E978-45C8-8D7C-0ACDCE05FC91}" destId="{602DFFD2-FF13-4B5B-886A-0AC4809AFAC3}" srcOrd="3" destOrd="0" presId="urn:microsoft.com/office/officeart/2005/8/layout/vList2"/>
    <dgm:cxn modelId="{6088211E-415F-41D4-BB6F-CCB177363D4A}" type="presParOf" srcId="{8BC36567-E978-45C8-8D7C-0ACDCE05FC91}" destId="{040A617B-B6E8-4CE9-A755-6E50C7D9BDEC}" srcOrd="4" destOrd="0" presId="urn:microsoft.com/office/officeart/2005/8/layout/vList2"/>
    <dgm:cxn modelId="{8BAAA91E-FE5E-4BFB-9E47-DA346D71CB0F}" type="presParOf" srcId="{8BC36567-E978-45C8-8D7C-0ACDCE05FC91}" destId="{7EC45209-FCB8-4E93-8571-707ABF168F41}" srcOrd="5" destOrd="0" presId="urn:microsoft.com/office/officeart/2005/8/layout/vList2"/>
    <dgm:cxn modelId="{668934C8-C444-4EC6-86E6-5E76BA4BD19A}" type="presParOf" srcId="{8BC36567-E978-45C8-8D7C-0ACDCE05FC91}" destId="{517D9CE7-7F7B-42EC-82E5-AB0C4537EC26}" srcOrd="6" destOrd="0" presId="urn:microsoft.com/office/officeart/2005/8/layout/vList2"/>
    <dgm:cxn modelId="{E189E8ED-2786-4CAB-A970-8C479B342BF5}" type="presParOf" srcId="{8BC36567-E978-45C8-8D7C-0ACDCE05FC91}" destId="{23292E2F-A868-4D74-BD41-4E485EBBBFCE}" srcOrd="7" destOrd="0" presId="urn:microsoft.com/office/officeart/2005/8/layout/vList2"/>
    <dgm:cxn modelId="{41E97F60-A2D9-432F-A0DF-E4D7A8858360}" type="presParOf" srcId="{8BC36567-E978-45C8-8D7C-0ACDCE05FC91}" destId="{C6507F72-E27E-40E9-BD17-934F728B8C5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9B4460-FC88-4D10-9BA1-255B7D5BB9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6D885D3-07D7-4534-9F27-7173DF3EC2C9}">
      <dgm:prSet/>
      <dgm:spPr/>
      <dgm:t>
        <a:bodyPr/>
        <a:lstStyle/>
        <a:p>
          <a:r>
            <a:rPr lang="fr-FR" dirty="0">
              <a:solidFill>
                <a:schemeClr val="tx1"/>
              </a:solidFill>
            </a:rPr>
            <a:t>La biologie classique a été développée pour confirmer et/ou suivre un diagnostic (nosologique) particulier.</a:t>
          </a:r>
          <a:endParaRPr lang="en-US" dirty="0">
            <a:solidFill>
              <a:schemeClr val="tx1"/>
            </a:solidFill>
          </a:endParaRPr>
        </a:p>
      </dgm:t>
    </dgm:pt>
    <dgm:pt modelId="{F532210B-3288-4166-B710-52EB50A6A7CC}" type="parTrans" cxnId="{368FD930-0006-4EF4-A54B-738473AB15C8}">
      <dgm:prSet/>
      <dgm:spPr/>
      <dgm:t>
        <a:bodyPr/>
        <a:lstStyle/>
        <a:p>
          <a:endParaRPr lang="en-US"/>
        </a:p>
      </dgm:t>
    </dgm:pt>
    <dgm:pt modelId="{190BA987-F80E-4E33-B0BC-E4B2B5C94BC8}" type="sibTrans" cxnId="{368FD930-0006-4EF4-A54B-738473AB15C8}">
      <dgm:prSet/>
      <dgm:spPr/>
      <dgm:t>
        <a:bodyPr/>
        <a:lstStyle/>
        <a:p>
          <a:endParaRPr lang="en-US"/>
        </a:p>
      </dgm:t>
    </dgm:pt>
    <dgm:pt modelId="{C8163CC7-28B6-42AB-9ABD-28477D719D22}">
      <dgm:prSet/>
      <dgm:spPr/>
      <dgm:t>
        <a:bodyPr/>
        <a:lstStyle/>
        <a:p>
          <a:r>
            <a:rPr lang="fr-FR" dirty="0">
              <a:solidFill>
                <a:schemeClr val="tx1"/>
              </a:solidFill>
            </a:rPr>
            <a:t>Il manquait une </a:t>
          </a:r>
          <a:r>
            <a:rPr lang="fr-FR" b="1" dirty="0">
              <a:solidFill>
                <a:schemeClr val="tx1"/>
              </a:solidFill>
            </a:rPr>
            <a:t>biologie des régulations </a:t>
          </a:r>
          <a:r>
            <a:rPr lang="fr-FR" dirty="0">
              <a:solidFill>
                <a:schemeClr val="tx1"/>
              </a:solidFill>
            </a:rPr>
            <a:t>(aussi appelée « biologie fonctionnelle et prédictive » pour mieux comprendre les mécanismes qui précèdent et sous-tendent les symptômes observés cliniquement</a:t>
          </a:r>
          <a:endParaRPr lang="en-US" dirty="0">
            <a:solidFill>
              <a:schemeClr val="tx1"/>
            </a:solidFill>
          </a:endParaRPr>
        </a:p>
      </dgm:t>
    </dgm:pt>
    <dgm:pt modelId="{3950D26F-ACC2-4E92-AB59-C764C24EE72F}" type="parTrans" cxnId="{435C86EC-1509-4212-BBD9-F926067C2171}">
      <dgm:prSet/>
      <dgm:spPr/>
      <dgm:t>
        <a:bodyPr/>
        <a:lstStyle/>
        <a:p>
          <a:endParaRPr lang="en-US"/>
        </a:p>
      </dgm:t>
    </dgm:pt>
    <dgm:pt modelId="{C32DB2F2-09E1-48EC-9647-520E39C9B7B4}" type="sibTrans" cxnId="{435C86EC-1509-4212-BBD9-F926067C2171}">
      <dgm:prSet/>
      <dgm:spPr/>
      <dgm:t>
        <a:bodyPr/>
        <a:lstStyle/>
        <a:p>
          <a:endParaRPr lang="en-US"/>
        </a:p>
      </dgm:t>
    </dgm:pt>
    <dgm:pt modelId="{0890AEA6-29B4-4A9C-9C0F-65DBFA8E9094}">
      <dgm:prSet/>
      <dgm:spPr/>
      <dgm:t>
        <a:bodyPr/>
        <a:lstStyle/>
        <a:p>
          <a:r>
            <a:rPr lang="fr-FR" dirty="0">
              <a:solidFill>
                <a:schemeClr val="tx1"/>
              </a:solidFill>
            </a:rPr>
            <a:t>Et parfois même en dehors de toute manifestation objective actuelle.</a:t>
          </a:r>
          <a:endParaRPr lang="en-US" dirty="0">
            <a:solidFill>
              <a:schemeClr val="tx1"/>
            </a:solidFill>
          </a:endParaRPr>
        </a:p>
      </dgm:t>
    </dgm:pt>
    <dgm:pt modelId="{8F9CB423-2736-4EA5-B820-A21B6FE8EAF3}" type="parTrans" cxnId="{7B165E38-C2CD-4506-9299-DF2E39D21C12}">
      <dgm:prSet/>
      <dgm:spPr/>
      <dgm:t>
        <a:bodyPr/>
        <a:lstStyle/>
        <a:p>
          <a:endParaRPr lang="en-US"/>
        </a:p>
      </dgm:t>
    </dgm:pt>
    <dgm:pt modelId="{92E633D7-5EEA-456A-B046-206F2D708406}" type="sibTrans" cxnId="{7B165E38-C2CD-4506-9299-DF2E39D21C12}">
      <dgm:prSet/>
      <dgm:spPr/>
      <dgm:t>
        <a:bodyPr/>
        <a:lstStyle/>
        <a:p>
          <a:endParaRPr lang="en-US"/>
        </a:p>
      </dgm:t>
    </dgm:pt>
    <dgm:pt modelId="{EA9CB014-30CC-4EB3-ADEB-09540A5F4F85}" type="pres">
      <dgm:prSet presAssocID="{559B4460-FC88-4D10-9BA1-255B7D5BB99B}" presName="root" presStyleCnt="0">
        <dgm:presLayoutVars>
          <dgm:dir/>
          <dgm:resizeHandles val="exact"/>
        </dgm:presLayoutVars>
      </dgm:prSet>
      <dgm:spPr/>
      <dgm:t>
        <a:bodyPr/>
        <a:lstStyle/>
        <a:p>
          <a:endParaRPr lang="fr-FR"/>
        </a:p>
      </dgm:t>
    </dgm:pt>
    <dgm:pt modelId="{17463448-4359-4F49-9B18-81DC34B92579}" type="pres">
      <dgm:prSet presAssocID="{D6D885D3-07D7-4534-9F27-7173DF3EC2C9}" presName="compNode" presStyleCnt="0"/>
      <dgm:spPr/>
    </dgm:pt>
    <dgm:pt modelId="{F09DD85E-BCF3-4728-9879-93841050641D}" type="pres">
      <dgm:prSet presAssocID="{D6D885D3-07D7-4534-9F27-7173DF3EC2C9}" presName="bgRect" presStyleLbl="bgShp" presStyleIdx="0" presStyleCnt="3"/>
      <dgm:spPr/>
    </dgm:pt>
    <dgm:pt modelId="{8B02113B-99F0-463D-90E8-7A3380CEACA9}" type="pres">
      <dgm:prSet presAssocID="{D6D885D3-07D7-4534-9F27-7173DF3EC2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icroscope"/>
        </a:ext>
      </dgm:extLst>
    </dgm:pt>
    <dgm:pt modelId="{48E1C9C4-5627-41D7-BD7D-78C6C38742B2}" type="pres">
      <dgm:prSet presAssocID="{D6D885D3-07D7-4534-9F27-7173DF3EC2C9}" presName="spaceRect" presStyleCnt="0"/>
      <dgm:spPr/>
    </dgm:pt>
    <dgm:pt modelId="{A6DB3969-AFD3-4FA5-8377-5242C0F8BBF2}" type="pres">
      <dgm:prSet presAssocID="{D6D885D3-07D7-4534-9F27-7173DF3EC2C9}" presName="parTx" presStyleLbl="revTx" presStyleIdx="0" presStyleCnt="3">
        <dgm:presLayoutVars>
          <dgm:chMax val="0"/>
          <dgm:chPref val="0"/>
        </dgm:presLayoutVars>
      </dgm:prSet>
      <dgm:spPr/>
      <dgm:t>
        <a:bodyPr/>
        <a:lstStyle/>
        <a:p>
          <a:endParaRPr lang="fr-FR"/>
        </a:p>
      </dgm:t>
    </dgm:pt>
    <dgm:pt modelId="{AF740B71-E3C9-426A-8D6F-1887D1203D8E}" type="pres">
      <dgm:prSet presAssocID="{190BA987-F80E-4E33-B0BC-E4B2B5C94BC8}" presName="sibTrans" presStyleCnt="0"/>
      <dgm:spPr/>
    </dgm:pt>
    <dgm:pt modelId="{D386590D-AB02-4341-B9C2-CAFFD73F522D}" type="pres">
      <dgm:prSet presAssocID="{C8163CC7-28B6-42AB-9ABD-28477D719D22}" presName="compNode" presStyleCnt="0"/>
      <dgm:spPr/>
    </dgm:pt>
    <dgm:pt modelId="{1BDA06E5-75C2-46D7-99E3-163EAA98325F}" type="pres">
      <dgm:prSet presAssocID="{C8163CC7-28B6-42AB-9ABD-28477D719D22}" presName="bgRect" presStyleLbl="bgShp" presStyleIdx="1" presStyleCnt="3"/>
      <dgm:spPr/>
    </dgm:pt>
    <dgm:pt modelId="{9826354B-FDC6-4261-914F-489FA2945C32}" type="pres">
      <dgm:prSet presAssocID="{C8163CC7-28B6-42AB-9ABD-28477D719D2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keleton"/>
        </a:ext>
      </dgm:extLst>
    </dgm:pt>
    <dgm:pt modelId="{8F22D80E-A2E2-4020-AF47-D3E477E61827}" type="pres">
      <dgm:prSet presAssocID="{C8163CC7-28B6-42AB-9ABD-28477D719D22}" presName="spaceRect" presStyleCnt="0"/>
      <dgm:spPr/>
    </dgm:pt>
    <dgm:pt modelId="{B42B6686-1133-4B3C-967F-CE0741F95F0A}" type="pres">
      <dgm:prSet presAssocID="{C8163CC7-28B6-42AB-9ABD-28477D719D22}" presName="parTx" presStyleLbl="revTx" presStyleIdx="1" presStyleCnt="3">
        <dgm:presLayoutVars>
          <dgm:chMax val="0"/>
          <dgm:chPref val="0"/>
        </dgm:presLayoutVars>
      </dgm:prSet>
      <dgm:spPr/>
      <dgm:t>
        <a:bodyPr/>
        <a:lstStyle/>
        <a:p>
          <a:endParaRPr lang="fr-FR"/>
        </a:p>
      </dgm:t>
    </dgm:pt>
    <dgm:pt modelId="{A9876773-FFBD-4D91-B88F-64606E93E4E8}" type="pres">
      <dgm:prSet presAssocID="{C32DB2F2-09E1-48EC-9647-520E39C9B7B4}" presName="sibTrans" presStyleCnt="0"/>
      <dgm:spPr/>
    </dgm:pt>
    <dgm:pt modelId="{F137C0BD-E386-4BDD-AB3D-CCA6653A5DE3}" type="pres">
      <dgm:prSet presAssocID="{0890AEA6-29B4-4A9C-9C0F-65DBFA8E9094}" presName="compNode" presStyleCnt="0"/>
      <dgm:spPr/>
    </dgm:pt>
    <dgm:pt modelId="{7E578083-1460-4C7E-9667-A942DD4E195E}" type="pres">
      <dgm:prSet presAssocID="{0890AEA6-29B4-4A9C-9C0F-65DBFA8E9094}" presName="bgRect" presStyleLbl="bgShp" presStyleIdx="2" presStyleCnt="3"/>
      <dgm:spPr/>
    </dgm:pt>
    <dgm:pt modelId="{612A75E4-4ACD-4CFA-B520-91685F10B1DE}" type="pres">
      <dgm:prSet presAssocID="{0890AEA6-29B4-4A9C-9C0F-65DBFA8E90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roFemale"/>
        </a:ext>
      </dgm:extLst>
    </dgm:pt>
    <dgm:pt modelId="{7EABE205-19C2-45C9-8D75-203B89394D1A}" type="pres">
      <dgm:prSet presAssocID="{0890AEA6-29B4-4A9C-9C0F-65DBFA8E9094}" presName="spaceRect" presStyleCnt="0"/>
      <dgm:spPr/>
    </dgm:pt>
    <dgm:pt modelId="{F43E713D-C70F-4BFE-8A11-5F6029BF806D}" type="pres">
      <dgm:prSet presAssocID="{0890AEA6-29B4-4A9C-9C0F-65DBFA8E9094}" presName="parTx" presStyleLbl="revTx" presStyleIdx="2" presStyleCnt="3">
        <dgm:presLayoutVars>
          <dgm:chMax val="0"/>
          <dgm:chPref val="0"/>
        </dgm:presLayoutVars>
      </dgm:prSet>
      <dgm:spPr/>
      <dgm:t>
        <a:bodyPr/>
        <a:lstStyle/>
        <a:p>
          <a:endParaRPr lang="fr-FR"/>
        </a:p>
      </dgm:t>
    </dgm:pt>
  </dgm:ptLst>
  <dgm:cxnLst>
    <dgm:cxn modelId="{7B165E38-C2CD-4506-9299-DF2E39D21C12}" srcId="{559B4460-FC88-4D10-9BA1-255B7D5BB99B}" destId="{0890AEA6-29B4-4A9C-9C0F-65DBFA8E9094}" srcOrd="2" destOrd="0" parTransId="{8F9CB423-2736-4EA5-B820-A21B6FE8EAF3}" sibTransId="{92E633D7-5EEA-456A-B046-206F2D708406}"/>
    <dgm:cxn modelId="{9F6CE897-CFC8-43BB-BB86-CEA7477641F2}" type="presOf" srcId="{D6D885D3-07D7-4534-9F27-7173DF3EC2C9}" destId="{A6DB3969-AFD3-4FA5-8377-5242C0F8BBF2}" srcOrd="0" destOrd="0" presId="urn:microsoft.com/office/officeart/2018/2/layout/IconVerticalSolidList"/>
    <dgm:cxn modelId="{66F379E2-9B50-4D55-B660-079DFAC332F1}" type="presOf" srcId="{C8163CC7-28B6-42AB-9ABD-28477D719D22}" destId="{B42B6686-1133-4B3C-967F-CE0741F95F0A}" srcOrd="0" destOrd="0" presId="urn:microsoft.com/office/officeart/2018/2/layout/IconVerticalSolidList"/>
    <dgm:cxn modelId="{368FD930-0006-4EF4-A54B-738473AB15C8}" srcId="{559B4460-FC88-4D10-9BA1-255B7D5BB99B}" destId="{D6D885D3-07D7-4534-9F27-7173DF3EC2C9}" srcOrd="0" destOrd="0" parTransId="{F532210B-3288-4166-B710-52EB50A6A7CC}" sibTransId="{190BA987-F80E-4E33-B0BC-E4B2B5C94BC8}"/>
    <dgm:cxn modelId="{435C86EC-1509-4212-BBD9-F926067C2171}" srcId="{559B4460-FC88-4D10-9BA1-255B7D5BB99B}" destId="{C8163CC7-28B6-42AB-9ABD-28477D719D22}" srcOrd="1" destOrd="0" parTransId="{3950D26F-ACC2-4E92-AB59-C764C24EE72F}" sibTransId="{C32DB2F2-09E1-48EC-9647-520E39C9B7B4}"/>
    <dgm:cxn modelId="{B98F98A2-BD7F-484B-988C-A746E53B0437}" type="presOf" srcId="{0890AEA6-29B4-4A9C-9C0F-65DBFA8E9094}" destId="{F43E713D-C70F-4BFE-8A11-5F6029BF806D}" srcOrd="0" destOrd="0" presId="urn:microsoft.com/office/officeart/2018/2/layout/IconVerticalSolidList"/>
    <dgm:cxn modelId="{8949559B-D32A-401D-A9E9-58756ADC1284}" type="presOf" srcId="{559B4460-FC88-4D10-9BA1-255B7D5BB99B}" destId="{EA9CB014-30CC-4EB3-ADEB-09540A5F4F85}" srcOrd="0" destOrd="0" presId="urn:microsoft.com/office/officeart/2018/2/layout/IconVerticalSolidList"/>
    <dgm:cxn modelId="{41B7E203-96C7-4257-A8FE-65340C1DD597}" type="presParOf" srcId="{EA9CB014-30CC-4EB3-ADEB-09540A5F4F85}" destId="{17463448-4359-4F49-9B18-81DC34B92579}" srcOrd="0" destOrd="0" presId="urn:microsoft.com/office/officeart/2018/2/layout/IconVerticalSolidList"/>
    <dgm:cxn modelId="{BAF4C2FA-6547-4D13-9EA4-2A981A4E5CA9}" type="presParOf" srcId="{17463448-4359-4F49-9B18-81DC34B92579}" destId="{F09DD85E-BCF3-4728-9879-93841050641D}" srcOrd="0" destOrd="0" presId="urn:microsoft.com/office/officeart/2018/2/layout/IconVerticalSolidList"/>
    <dgm:cxn modelId="{A67F2E6A-5EA3-4AF4-A666-7D4F903FC00A}" type="presParOf" srcId="{17463448-4359-4F49-9B18-81DC34B92579}" destId="{8B02113B-99F0-463D-90E8-7A3380CEACA9}" srcOrd="1" destOrd="0" presId="urn:microsoft.com/office/officeart/2018/2/layout/IconVerticalSolidList"/>
    <dgm:cxn modelId="{4C62A393-4B4B-45C6-964E-8FC3D36B18E0}" type="presParOf" srcId="{17463448-4359-4F49-9B18-81DC34B92579}" destId="{48E1C9C4-5627-41D7-BD7D-78C6C38742B2}" srcOrd="2" destOrd="0" presId="urn:microsoft.com/office/officeart/2018/2/layout/IconVerticalSolidList"/>
    <dgm:cxn modelId="{30D6027D-CA4F-45AB-B3DB-A057BE00107A}" type="presParOf" srcId="{17463448-4359-4F49-9B18-81DC34B92579}" destId="{A6DB3969-AFD3-4FA5-8377-5242C0F8BBF2}" srcOrd="3" destOrd="0" presId="urn:microsoft.com/office/officeart/2018/2/layout/IconVerticalSolidList"/>
    <dgm:cxn modelId="{76AC0FF3-EFD7-4CBD-9A0D-848F43B732CD}" type="presParOf" srcId="{EA9CB014-30CC-4EB3-ADEB-09540A5F4F85}" destId="{AF740B71-E3C9-426A-8D6F-1887D1203D8E}" srcOrd="1" destOrd="0" presId="urn:microsoft.com/office/officeart/2018/2/layout/IconVerticalSolidList"/>
    <dgm:cxn modelId="{09B49080-EA70-43BF-80ED-D2EC601B1897}" type="presParOf" srcId="{EA9CB014-30CC-4EB3-ADEB-09540A5F4F85}" destId="{D386590D-AB02-4341-B9C2-CAFFD73F522D}" srcOrd="2" destOrd="0" presId="urn:microsoft.com/office/officeart/2018/2/layout/IconVerticalSolidList"/>
    <dgm:cxn modelId="{7993BC43-783A-4192-B539-E31309050655}" type="presParOf" srcId="{D386590D-AB02-4341-B9C2-CAFFD73F522D}" destId="{1BDA06E5-75C2-46D7-99E3-163EAA98325F}" srcOrd="0" destOrd="0" presId="urn:microsoft.com/office/officeart/2018/2/layout/IconVerticalSolidList"/>
    <dgm:cxn modelId="{2D3A340C-FD7A-4960-9ED2-18F5B53F8D28}" type="presParOf" srcId="{D386590D-AB02-4341-B9C2-CAFFD73F522D}" destId="{9826354B-FDC6-4261-914F-489FA2945C32}" srcOrd="1" destOrd="0" presId="urn:microsoft.com/office/officeart/2018/2/layout/IconVerticalSolidList"/>
    <dgm:cxn modelId="{ADC9A328-0217-43A5-9D14-272E59AAB54A}" type="presParOf" srcId="{D386590D-AB02-4341-B9C2-CAFFD73F522D}" destId="{8F22D80E-A2E2-4020-AF47-D3E477E61827}" srcOrd="2" destOrd="0" presId="urn:microsoft.com/office/officeart/2018/2/layout/IconVerticalSolidList"/>
    <dgm:cxn modelId="{3E92BD6C-BC89-49D4-9E17-C4C2640C9065}" type="presParOf" srcId="{D386590D-AB02-4341-B9C2-CAFFD73F522D}" destId="{B42B6686-1133-4B3C-967F-CE0741F95F0A}" srcOrd="3" destOrd="0" presId="urn:microsoft.com/office/officeart/2018/2/layout/IconVerticalSolidList"/>
    <dgm:cxn modelId="{65285213-B165-4CCA-AAF1-0E7EE5984E07}" type="presParOf" srcId="{EA9CB014-30CC-4EB3-ADEB-09540A5F4F85}" destId="{A9876773-FFBD-4D91-B88F-64606E93E4E8}" srcOrd="3" destOrd="0" presId="urn:microsoft.com/office/officeart/2018/2/layout/IconVerticalSolidList"/>
    <dgm:cxn modelId="{73AFE733-14BE-4BD4-9780-56F320949452}" type="presParOf" srcId="{EA9CB014-30CC-4EB3-ADEB-09540A5F4F85}" destId="{F137C0BD-E386-4BDD-AB3D-CCA6653A5DE3}" srcOrd="4" destOrd="0" presId="urn:microsoft.com/office/officeart/2018/2/layout/IconVerticalSolidList"/>
    <dgm:cxn modelId="{A292A315-C715-478A-B57C-FE2F4A731311}" type="presParOf" srcId="{F137C0BD-E386-4BDD-AB3D-CCA6653A5DE3}" destId="{7E578083-1460-4C7E-9667-A942DD4E195E}" srcOrd="0" destOrd="0" presId="urn:microsoft.com/office/officeart/2018/2/layout/IconVerticalSolidList"/>
    <dgm:cxn modelId="{CCCF9C0D-ACC0-47BF-ADEB-998BA95F7154}" type="presParOf" srcId="{F137C0BD-E386-4BDD-AB3D-CCA6653A5DE3}" destId="{612A75E4-4ACD-4CFA-B520-91685F10B1DE}" srcOrd="1" destOrd="0" presId="urn:microsoft.com/office/officeart/2018/2/layout/IconVerticalSolidList"/>
    <dgm:cxn modelId="{1330AE57-9BC9-49F0-8239-094D6F9E9515}" type="presParOf" srcId="{F137C0BD-E386-4BDD-AB3D-CCA6653A5DE3}" destId="{7EABE205-19C2-45C9-8D75-203B89394D1A}" srcOrd="2" destOrd="0" presId="urn:microsoft.com/office/officeart/2018/2/layout/IconVerticalSolidList"/>
    <dgm:cxn modelId="{62D450CA-206F-458C-A3EF-9F3505A789CD}" type="presParOf" srcId="{F137C0BD-E386-4BDD-AB3D-CCA6653A5DE3}" destId="{F43E713D-C70F-4BFE-8A11-5F6029BF806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796EFC-532F-4730-B86A-504F350DB7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3C73A75-5FD8-47F4-8691-E77BD3AF5492}">
      <dgm:prSet/>
      <dgm:spPr/>
      <dgm:t>
        <a:bodyPr/>
        <a:lstStyle/>
        <a:p>
          <a:r>
            <a:rPr lang="en-GB" dirty="0">
              <a:solidFill>
                <a:schemeClr val="tx1"/>
              </a:solidFill>
            </a:rPr>
            <a:t>Notre </a:t>
          </a:r>
          <a:r>
            <a:rPr lang="en-GB" dirty="0" err="1">
              <a:solidFill>
                <a:schemeClr val="tx1"/>
              </a:solidFill>
            </a:rPr>
            <a:t>approche</a:t>
          </a:r>
          <a:r>
            <a:rPr lang="en-GB" dirty="0">
              <a:solidFill>
                <a:schemeClr val="tx1"/>
              </a:solidFill>
            </a:rPr>
            <a:t> </a:t>
          </a:r>
          <a:r>
            <a:rPr lang="en-GB" dirty="0" err="1">
              <a:solidFill>
                <a:schemeClr val="tx1"/>
              </a:solidFill>
            </a:rPr>
            <a:t>est</a:t>
          </a:r>
          <a:r>
            <a:rPr lang="en-GB" dirty="0">
              <a:solidFill>
                <a:schemeClr val="tx1"/>
              </a:solidFill>
            </a:rPr>
            <a:t> </a:t>
          </a:r>
          <a:r>
            <a:rPr lang="en-GB" dirty="0" err="1">
              <a:solidFill>
                <a:schemeClr val="tx1"/>
              </a:solidFill>
            </a:rPr>
            <a:t>donc</a:t>
          </a:r>
          <a:r>
            <a:rPr lang="en-GB" dirty="0">
              <a:solidFill>
                <a:schemeClr val="tx1"/>
              </a:solidFill>
            </a:rPr>
            <a:t> de normaliser les </a:t>
          </a:r>
          <a:r>
            <a:rPr lang="en-GB" dirty="0" err="1">
              <a:solidFill>
                <a:schemeClr val="tx1"/>
              </a:solidFill>
            </a:rPr>
            <a:t>régulations</a:t>
          </a:r>
          <a:r>
            <a:rPr lang="en-GB" dirty="0">
              <a:solidFill>
                <a:schemeClr val="tx1"/>
              </a:solidFill>
            </a:rPr>
            <a:t> </a:t>
          </a:r>
          <a:r>
            <a:rPr lang="en-GB" dirty="0" err="1">
              <a:solidFill>
                <a:schemeClr val="tx1"/>
              </a:solidFill>
            </a:rPr>
            <a:t>immunitaires</a:t>
          </a:r>
          <a:r>
            <a:rPr lang="en-GB" dirty="0">
              <a:solidFill>
                <a:schemeClr val="tx1"/>
              </a:solidFill>
            </a:rPr>
            <a:t>, </a:t>
          </a:r>
          <a:r>
            <a:rPr lang="en-GB" dirty="0" err="1">
              <a:solidFill>
                <a:schemeClr val="tx1"/>
              </a:solidFill>
            </a:rPr>
            <a:t>métaboliques</a:t>
          </a:r>
          <a:r>
            <a:rPr lang="en-GB" dirty="0">
              <a:solidFill>
                <a:schemeClr val="tx1"/>
              </a:solidFill>
            </a:rPr>
            <a:t> et </a:t>
          </a:r>
          <a:r>
            <a:rPr lang="en-GB" dirty="0" err="1">
              <a:solidFill>
                <a:schemeClr val="tx1"/>
              </a:solidFill>
            </a:rPr>
            <a:t>psychologiques</a:t>
          </a:r>
          <a:r>
            <a:rPr lang="en-GB" dirty="0">
              <a:solidFill>
                <a:schemeClr val="tx1"/>
              </a:solidFill>
            </a:rPr>
            <a:t>, </a:t>
          </a:r>
          <a:r>
            <a:rPr lang="en-GB" dirty="0" err="1">
              <a:solidFill>
                <a:schemeClr val="tx1"/>
              </a:solidFill>
            </a:rPr>
            <a:t>sur</a:t>
          </a:r>
          <a:r>
            <a:rPr lang="en-GB" dirty="0">
              <a:solidFill>
                <a:schemeClr val="tx1"/>
              </a:solidFill>
            </a:rPr>
            <a:t> la base d’un retour </a:t>
          </a:r>
          <a:r>
            <a:rPr lang="en-GB" dirty="0" err="1">
              <a:solidFill>
                <a:schemeClr val="tx1"/>
              </a:solidFill>
            </a:rPr>
            <a:t>à</a:t>
          </a:r>
          <a:r>
            <a:rPr lang="en-GB" dirty="0">
              <a:solidFill>
                <a:schemeClr val="tx1"/>
              </a:solidFill>
            </a:rPr>
            <a:t> la </a:t>
          </a:r>
          <a:r>
            <a:rPr lang="en-GB" dirty="0" err="1">
              <a:solidFill>
                <a:schemeClr val="tx1"/>
              </a:solidFill>
            </a:rPr>
            <a:t>norme</a:t>
          </a:r>
          <a:r>
            <a:rPr lang="en-GB" dirty="0">
              <a:solidFill>
                <a:schemeClr val="tx1"/>
              </a:solidFill>
            </a:rPr>
            <a:t> </a:t>
          </a:r>
          <a:r>
            <a:rPr lang="en-GB" dirty="0" err="1">
              <a:solidFill>
                <a:schemeClr val="tx1"/>
              </a:solidFill>
            </a:rPr>
            <a:t>statistique</a:t>
          </a:r>
          <a:r>
            <a:rPr lang="en-GB" dirty="0">
              <a:solidFill>
                <a:schemeClr val="tx1"/>
              </a:solidFill>
            </a:rPr>
            <a:t>, en </a:t>
          </a:r>
          <a:r>
            <a:rPr lang="en-GB" dirty="0" err="1">
              <a:solidFill>
                <a:schemeClr val="tx1"/>
              </a:solidFill>
            </a:rPr>
            <a:t>dehors</a:t>
          </a:r>
          <a:r>
            <a:rPr lang="en-GB" dirty="0">
              <a:solidFill>
                <a:schemeClr val="tx1"/>
              </a:solidFill>
            </a:rPr>
            <a:t> de la notion de </a:t>
          </a:r>
          <a:r>
            <a:rPr lang="en-GB" dirty="0" err="1" smtClean="0">
              <a:solidFill>
                <a:schemeClr val="tx1"/>
              </a:solidFill>
            </a:rPr>
            <a:t>pathologie</a:t>
          </a:r>
          <a:r>
            <a:rPr lang="en-GB" dirty="0" smtClean="0">
              <a:solidFill>
                <a:schemeClr val="tx1"/>
              </a:solidFill>
            </a:rPr>
            <a:t> </a:t>
          </a:r>
          <a:r>
            <a:rPr lang="en-GB" dirty="0" err="1" smtClean="0">
              <a:solidFill>
                <a:schemeClr val="tx1"/>
              </a:solidFill>
            </a:rPr>
            <a:t>étiquetée</a:t>
          </a:r>
          <a:r>
            <a:rPr lang="en-GB" dirty="0" smtClean="0">
              <a:solidFill>
                <a:schemeClr val="tx1"/>
              </a:solidFill>
            </a:rPr>
            <a:t>. </a:t>
          </a:r>
          <a:endParaRPr lang="en-US" dirty="0">
            <a:solidFill>
              <a:schemeClr val="tx1"/>
            </a:solidFill>
          </a:endParaRPr>
        </a:p>
      </dgm:t>
    </dgm:pt>
    <dgm:pt modelId="{014D1F92-3004-4D75-B521-3D94EF0670EB}" type="parTrans" cxnId="{AF303AD5-AECF-4FB2-9974-D99E54E2CA7A}">
      <dgm:prSet/>
      <dgm:spPr/>
      <dgm:t>
        <a:bodyPr/>
        <a:lstStyle/>
        <a:p>
          <a:endParaRPr lang="en-US"/>
        </a:p>
      </dgm:t>
    </dgm:pt>
    <dgm:pt modelId="{6326E3DE-782B-43B7-AF8B-8228AF023A67}" type="sibTrans" cxnId="{AF303AD5-AECF-4FB2-9974-D99E54E2CA7A}">
      <dgm:prSet/>
      <dgm:spPr/>
      <dgm:t>
        <a:bodyPr/>
        <a:lstStyle/>
        <a:p>
          <a:endParaRPr lang="en-US"/>
        </a:p>
      </dgm:t>
    </dgm:pt>
    <dgm:pt modelId="{70C641D5-3950-4DCD-80AE-09A77AC6E321}">
      <dgm:prSet/>
      <dgm:spPr/>
      <dgm:t>
        <a:bodyPr/>
        <a:lstStyle/>
        <a:p>
          <a:r>
            <a:rPr lang="en-GB" dirty="0" err="1">
              <a:solidFill>
                <a:schemeClr val="tx1"/>
              </a:solidFill>
            </a:rPr>
            <a:t>Cet</a:t>
          </a:r>
          <a:r>
            <a:rPr lang="en-GB" dirty="0">
              <a:solidFill>
                <a:schemeClr val="tx1"/>
              </a:solidFill>
            </a:rPr>
            <a:t> </a:t>
          </a:r>
          <a:r>
            <a:rPr lang="en-GB" dirty="0" err="1">
              <a:solidFill>
                <a:schemeClr val="tx1"/>
              </a:solidFill>
            </a:rPr>
            <a:t>outil</a:t>
          </a:r>
          <a:r>
            <a:rPr lang="en-GB" dirty="0">
              <a:solidFill>
                <a:schemeClr val="tx1"/>
              </a:solidFill>
            </a:rPr>
            <a:t> </a:t>
          </a:r>
          <a:r>
            <a:rPr lang="en-GB" dirty="0" err="1">
              <a:solidFill>
                <a:schemeClr val="tx1"/>
              </a:solidFill>
            </a:rPr>
            <a:t>d’évaluation</a:t>
          </a:r>
          <a:r>
            <a:rPr lang="en-GB" dirty="0">
              <a:solidFill>
                <a:schemeClr val="tx1"/>
              </a:solidFill>
            </a:rPr>
            <a:t> des troubles de la santé </a:t>
          </a:r>
          <a:r>
            <a:rPr lang="en-GB" dirty="0" err="1">
              <a:solidFill>
                <a:schemeClr val="tx1"/>
              </a:solidFill>
            </a:rPr>
            <a:t>va</a:t>
          </a:r>
          <a:r>
            <a:rPr lang="en-GB" dirty="0">
              <a:solidFill>
                <a:schemeClr val="tx1"/>
              </a:solidFill>
            </a:rPr>
            <a:t> </a:t>
          </a:r>
          <a:r>
            <a:rPr lang="en-GB" dirty="0" err="1">
              <a:solidFill>
                <a:schemeClr val="tx1"/>
              </a:solidFill>
            </a:rPr>
            <a:t>éclairer</a:t>
          </a:r>
          <a:r>
            <a:rPr lang="en-GB" dirty="0">
              <a:solidFill>
                <a:schemeClr val="tx1"/>
              </a:solidFill>
            </a:rPr>
            <a:t> d’un nouveau regard les </a:t>
          </a:r>
          <a:r>
            <a:rPr lang="en-GB" dirty="0" err="1">
              <a:solidFill>
                <a:schemeClr val="tx1"/>
              </a:solidFill>
            </a:rPr>
            <a:t>définitions</a:t>
          </a:r>
          <a:r>
            <a:rPr lang="en-GB" dirty="0">
              <a:solidFill>
                <a:schemeClr val="tx1"/>
              </a:solidFill>
            </a:rPr>
            <a:t> </a:t>
          </a:r>
          <a:r>
            <a:rPr lang="en-GB" dirty="0" err="1">
              <a:solidFill>
                <a:schemeClr val="tx1"/>
              </a:solidFill>
            </a:rPr>
            <a:t>que</a:t>
          </a:r>
          <a:r>
            <a:rPr lang="en-GB" dirty="0">
              <a:solidFill>
                <a:schemeClr val="tx1"/>
              </a:solidFill>
            </a:rPr>
            <a:t> la </a:t>
          </a:r>
          <a:r>
            <a:rPr lang="en-GB" dirty="0" err="1">
              <a:solidFill>
                <a:schemeClr val="tx1"/>
              </a:solidFill>
            </a:rPr>
            <a:t>médecine</a:t>
          </a:r>
          <a:r>
            <a:rPr lang="en-GB" dirty="0">
              <a:solidFill>
                <a:schemeClr val="tx1"/>
              </a:solidFill>
            </a:rPr>
            <a:t> </a:t>
          </a:r>
          <a:r>
            <a:rPr lang="en-GB" dirty="0" err="1">
              <a:solidFill>
                <a:schemeClr val="tx1"/>
              </a:solidFill>
            </a:rPr>
            <a:t>universitaire</a:t>
          </a:r>
          <a:r>
            <a:rPr lang="en-GB" dirty="0">
              <a:solidFill>
                <a:schemeClr val="tx1"/>
              </a:solidFill>
            </a:rPr>
            <a:t> a de la </a:t>
          </a:r>
          <a:r>
            <a:rPr lang="en-GB" dirty="0" err="1">
              <a:solidFill>
                <a:schemeClr val="tx1"/>
              </a:solidFill>
            </a:rPr>
            <a:t>maladie</a:t>
          </a:r>
          <a:r>
            <a:rPr lang="en-GB" dirty="0">
              <a:solidFill>
                <a:schemeClr val="tx1"/>
              </a:solidFill>
            </a:rPr>
            <a:t>,</a:t>
          </a:r>
          <a:endParaRPr lang="en-US" dirty="0">
            <a:solidFill>
              <a:schemeClr val="tx1"/>
            </a:solidFill>
          </a:endParaRPr>
        </a:p>
      </dgm:t>
    </dgm:pt>
    <dgm:pt modelId="{CA2AB9B0-9D88-430F-89DB-D1E577AC2EBE}" type="parTrans" cxnId="{43F70365-3E7A-4349-9BF7-84F283851321}">
      <dgm:prSet/>
      <dgm:spPr/>
      <dgm:t>
        <a:bodyPr/>
        <a:lstStyle/>
        <a:p>
          <a:endParaRPr lang="en-US"/>
        </a:p>
      </dgm:t>
    </dgm:pt>
    <dgm:pt modelId="{E3DF7FFD-080F-43FD-A635-6A09E089DFA9}" type="sibTrans" cxnId="{43F70365-3E7A-4349-9BF7-84F283851321}">
      <dgm:prSet/>
      <dgm:spPr/>
      <dgm:t>
        <a:bodyPr/>
        <a:lstStyle/>
        <a:p>
          <a:endParaRPr lang="en-US"/>
        </a:p>
      </dgm:t>
    </dgm:pt>
    <dgm:pt modelId="{3C4E127B-F643-4228-B4DB-BAB5B5E43DD0}" type="pres">
      <dgm:prSet presAssocID="{68796EFC-532F-4730-B86A-504F350DB7BB}" presName="root" presStyleCnt="0">
        <dgm:presLayoutVars>
          <dgm:dir/>
          <dgm:resizeHandles val="exact"/>
        </dgm:presLayoutVars>
      </dgm:prSet>
      <dgm:spPr/>
      <dgm:t>
        <a:bodyPr/>
        <a:lstStyle/>
        <a:p>
          <a:endParaRPr lang="fr-FR"/>
        </a:p>
      </dgm:t>
    </dgm:pt>
    <dgm:pt modelId="{C5D68A97-E5A6-4C0F-83B8-BCA96067CA25}" type="pres">
      <dgm:prSet presAssocID="{43C73A75-5FD8-47F4-8691-E77BD3AF5492}" presName="compNode" presStyleCnt="0"/>
      <dgm:spPr/>
    </dgm:pt>
    <dgm:pt modelId="{CD829626-27CC-4A90-A5BF-D5DB34634BD7}" type="pres">
      <dgm:prSet presAssocID="{43C73A75-5FD8-47F4-8691-E77BD3AF5492}" presName="bgRect" presStyleLbl="bgShp" presStyleIdx="0" presStyleCnt="2"/>
      <dgm:spPr/>
    </dgm:pt>
    <dgm:pt modelId="{91BB3BF1-2D95-4568-8A2B-D6DD66137308}" type="pres">
      <dgm:prSet presAssocID="{43C73A75-5FD8-47F4-8691-E77BD3AF54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DBDDD1CA-1BDA-433A-B18A-04448A9E40A0}" type="pres">
      <dgm:prSet presAssocID="{43C73A75-5FD8-47F4-8691-E77BD3AF5492}" presName="spaceRect" presStyleCnt="0"/>
      <dgm:spPr/>
    </dgm:pt>
    <dgm:pt modelId="{93B763A6-58EE-48A2-880E-ED07B4B55523}" type="pres">
      <dgm:prSet presAssocID="{43C73A75-5FD8-47F4-8691-E77BD3AF5492}" presName="parTx" presStyleLbl="revTx" presStyleIdx="0" presStyleCnt="2">
        <dgm:presLayoutVars>
          <dgm:chMax val="0"/>
          <dgm:chPref val="0"/>
        </dgm:presLayoutVars>
      </dgm:prSet>
      <dgm:spPr/>
      <dgm:t>
        <a:bodyPr/>
        <a:lstStyle/>
        <a:p>
          <a:endParaRPr lang="fr-FR"/>
        </a:p>
      </dgm:t>
    </dgm:pt>
    <dgm:pt modelId="{B823615A-C0E3-45F1-B75D-05902B7AE86B}" type="pres">
      <dgm:prSet presAssocID="{6326E3DE-782B-43B7-AF8B-8228AF023A67}" presName="sibTrans" presStyleCnt="0"/>
      <dgm:spPr/>
    </dgm:pt>
    <dgm:pt modelId="{0122FDAC-A430-4524-B559-CB6FD124B72B}" type="pres">
      <dgm:prSet presAssocID="{70C641D5-3950-4DCD-80AE-09A77AC6E321}" presName="compNode" presStyleCnt="0"/>
      <dgm:spPr/>
    </dgm:pt>
    <dgm:pt modelId="{3774B559-6FC7-414E-9BBE-407BF250018C}" type="pres">
      <dgm:prSet presAssocID="{70C641D5-3950-4DCD-80AE-09A77AC6E321}" presName="bgRect" presStyleLbl="bgShp" presStyleIdx="1" presStyleCnt="2"/>
      <dgm:spPr/>
    </dgm:pt>
    <dgm:pt modelId="{4626C482-D96B-4D38-9B87-22BEB8D57218}" type="pres">
      <dgm:prSet presAssocID="{70C641D5-3950-4DCD-80AE-09A77AC6E32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Leprechaun Hat"/>
        </a:ext>
      </dgm:extLst>
    </dgm:pt>
    <dgm:pt modelId="{6AF7D292-37E4-4562-AEE2-0B7797A655A2}" type="pres">
      <dgm:prSet presAssocID="{70C641D5-3950-4DCD-80AE-09A77AC6E321}" presName="spaceRect" presStyleCnt="0"/>
      <dgm:spPr/>
    </dgm:pt>
    <dgm:pt modelId="{C78A2536-DB6A-4869-A72D-9C93C5E76772}" type="pres">
      <dgm:prSet presAssocID="{70C641D5-3950-4DCD-80AE-09A77AC6E321}" presName="parTx" presStyleLbl="revTx" presStyleIdx="1" presStyleCnt="2">
        <dgm:presLayoutVars>
          <dgm:chMax val="0"/>
          <dgm:chPref val="0"/>
        </dgm:presLayoutVars>
      </dgm:prSet>
      <dgm:spPr/>
      <dgm:t>
        <a:bodyPr/>
        <a:lstStyle/>
        <a:p>
          <a:endParaRPr lang="fr-FR"/>
        </a:p>
      </dgm:t>
    </dgm:pt>
  </dgm:ptLst>
  <dgm:cxnLst>
    <dgm:cxn modelId="{AF303AD5-AECF-4FB2-9974-D99E54E2CA7A}" srcId="{68796EFC-532F-4730-B86A-504F350DB7BB}" destId="{43C73A75-5FD8-47F4-8691-E77BD3AF5492}" srcOrd="0" destOrd="0" parTransId="{014D1F92-3004-4D75-B521-3D94EF0670EB}" sibTransId="{6326E3DE-782B-43B7-AF8B-8228AF023A67}"/>
    <dgm:cxn modelId="{8F0F2DA7-49C4-44B2-9208-D07005C41D88}" type="presOf" srcId="{70C641D5-3950-4DCD-80AE-09A77AC6E321}" destId="{C78A2536-DB6A-4869-A72D-9C93C5E76772}" srcOrd="0" destOrd="0" presId="urn:microsoft.com/office/officeart/2018/2/layout/IconVerticalSolidList"/>
    <dgm:cxn modelId="{43F70365-3E7A-4349-9BF7-84F283851321}" srcId="{68796EFC-532F-4730-B86A-504F350DB7BB}" destId="{70C641D5-3950-4DCD-80AE-09A77AC6E321}" srcOrd="1" destOrd="0" parTransId="{CA2AB9B0-9D88-430F-89DB-D1E577AC2EBE}" sibTransId="{E3DF7FFD-080F-43FD-A635-6A09E089DFA9}"/>
    <dgm:cxn modelId="{C06FB36F-7401-4CE7-8C9E-ECC66DAA4369}" type="presOf" srcId="{43C73A75-5FD8-47F4-8691-E77BD3AF5492}" destId="{93B763A6-58EE-48A2-880E-ED07B4B55523}" srcOrd="0" destOrd="0" presId="urn:microsoft.com/office/officeart/2018/2/layout/IconVerticalSolidList"/>
    <dgm:cxn modelId="{C956D4B4-9FDA-4DE9-8EF6-043323067EB9}" type="presOf" srcId="{68796EFC-532F-4730-B86A-504F350DB7BB}" destId="{3C4E127B-F643-4228-B4DB-BAB5B5E43DD0}" srcOrd="0" destOrd="0" presId="urn:microsoft.com/office/officeart/2018/2/layout/IconVerticalSolidList"/>
    <dgm:cxn modelId="{A4B9FA44-F27E-4CBF-A842-9B1422F0640E}" type="presParOf" srcId="{3C4E127B-F643-4228-B4DB-BAB5B5E43DD0}" destId="{C5D68A97-E5A6-4C0F-83B8-BCA96067CA25}" srcOrd="0" destOrd="0" presId="urn:microsoft.com/office/officeart/2018/2/layout/IconVerticalSolidList"/>
    <dgm:cxn modelId="{3839458C-21AC-4D3F-9966-2371D5FD517A}" type="presParOf" srcId="{C5D68A97-E5A6-4C0F-83B8-BCA96067CA25}" destId="{CD829626-27CC-4A90-A5BF-D5DB34634BD7}" srcOrd="0" destOrd="0" presId="urn:microsoft.com/office/officeart/2018/2/layout/IconVerticalSolidList"/>
    <dgm:cxn modelId="{7A81A43B-FAEA-43FD-9BCF-19C09FAC9C0A}" type="presParOf" srcId="{C5D68A97-E5A6-4C0F-83B8-BCA96067CA25}" destId="{91BB3BF1-2D95-4568-8A2B-D6DD66137308}" srcOrd="1" destOrd="0" presId="urn:microsoft.com/office/officeart/2018/2/layout/IconVerticalSolidList"/>
    <dgm:cxn modelId="{6037A746-4D9D-44D3-B6AA-24F5D01935C2}" type="presParOf" srcId="{C5D68A97-E5A6-4C0F-83B8-BCA96067CA25}" destId="{DBDDD1CA-1BDA-433A-B18A-04448A9E40A0}" srcOrd="2" destOrd="0" presId="urn:microsoft.com/office/officeart/2018/2/layout/IconVerticalSolidList"/>
    <dgm:cxn modelId="{FC618E3C-3127-4005-A6FE-F14E11812E48}" type="presParOf" srcId="{C5D68A97-E5A6-4C0F-83B8-BCA96067CA25}" destId="{93B763A6-58EE-48A2-880E-ED07B4B55523}" srcOrd="3" destOrd="0" presId="urn:microsoft.com/office/officeart/2018/2/layout/IconVerticalSolidList"/>
    <dgm:cxn modelId="{5A1D52BB-25EB-4E34-B6DE-B6CCB0F87F1D}" type="presParOf" srcId="{3C4E127B-F643-4228-B4DB-BAB5B5E43DD0}" destId="{B823615A-C0E3-45F1-B75D-05902B7AE86B}" srcOrd="1" destOrd="0" presId="urn:microsoft.com/office/officeart/2018/2/layout/IconVerticalSolidList"/>
    <dgm:cxn modelId="{7D5904EF-8447-4447-9052-1687A6D61B69}" type="presParOf" srcId="{3C4E127B-F643-4228-B4DB-BAB5B5E43DD0}" destId="{0122FDAC-A430-4524-B559-CB6FD124B72B}" srcOrd="2" destOrd="0" presId="urn:microsoft.com/office/officeart/2018/2/layout/IconVerticalSolidList"/>
    <dgm:cxn modelId="{2F175BBD-8F90-4FFE-AF15-D53F4CA18EEF}" type="presParOf" srcId="{0122FDAC-A430-4524-B559-CB6FD124B72B}" destId="{3774B559-6FC7-414E-9BBE-407BF250018C}" srcOrd="0" destOrd="0" presId="urn:microsoft.com/office/officeart/2018/2/layout/IconVerticalSolidList"/>
    <dgm:cxn modelId="{B9E1EC81-F5E6-4ECB-8553-3121D126B220}" type="presParOf" srcId="{0122FDAC-A430-4524-B559-CB6FD124B72B}" destId="{4626C482-D96B-4D38-9B87-22BEB8D57218}" srcOrd="1" destOrd="0" presId="urn:microsoft.com/office/officeart/2018/2/layout/IconVerticalSolidList"/>
    <dgm:cxn modelId="{7A38BEE0-C2F0-440C-B579-E7417CD368A0}" type="presParOf" srcId="{0122FDAC-A430-4524-B559-CB6FD124B72B}" destId="{6AF7D292-37E4-4562-AEE2-0B7797A655A2}" srcOrd="2" destOrd="0" presId="urn:microsoft.com/office/officeart/2018/2/layout/IconVerticalSolidList"/>
    <dgm:cxn modelId="{4522D2A0-4FD1-448E-9FA5-A17731A76B21}" type="presParOf" srcId="{0122FDAC-A430-4524-B559-CB6FD124B72B}" destId="{C78A2536-DB6A-4869-A72D-9C93C5E767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09EBD6-BE4B-425D-8250-E6DDD6EB799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54C274D-7970-4766-A02B-1DBB89738153}">
      <dgm:prSet custT="1"/>
      <dgm:spPr/>
      <dgm:t>
        <a:bodyPr/>
        <a:lstStyle/>
        <a:p>
          <a:pPr>
            <a:lnSpc>
              <a:spcPct val="100000"/>
            </a:lnSpc>
          </a:pPr>
          <a:r>
            <a:rPr lang="fr-FR" sz="1800" b="1" dirty="0">
              <a:solidFill>
                <a:schemeClr val="tx1"/>
              </a:solidFill>
            </a:rPr>
            <a:t>Biologiques</a:t>
          </a:r>
          <a:r>
            <a:rPr lang="fr-FR" sz="1800" b="1" dirty="0"/>
            <a:t> </a:t>
          </a:r>
          <a:r>
            <a:rPr lang="fr-FR" sz="1800" dirty="0"/>
            <a:t>= Les valeurs des BNS sont parfaitement reproductibles, mais divergent au delà de certaines limites. C’est le cas des hyperlipidémies ou des gammapathies monoclonales</a:t>
          </a:r>
          <a:endParaRPr lang="en-US" sz="1800" dirty="0"/>
        </a:p>
      </dgm:t>
    </dgm:pt>
    <dgm:pt modelId="{537A84D0-4A3A-4485-861E-3E80A3068114}" type="parTrans" cxnId="{76522AB8-DBC2-4C0D-9A28-81E6C22485B0}">
      <dgm:prSet/>
      <dgm:spPr/>
      <dgm:t>
        <a:bodyPr/>
        <a:lstStyle/>
        <a:p>
          <a:endParaRPr lang="en-US"/>
        </a:p>
      </dgm:t>
    </dgm:pt>
    <dgm:pt modelId="{69E00793-9346-41C8-A428-7428B24508D5}" type="sibTrans" cxnId="{76522AB8-DBC2-4C0D-9A28-81E6C22485B0}">
      <dgm:prSet/>
      <dgm:spPr/>
      <dgm:t>
        <a:bodyPr/>
        <a:lstStyle/>
        <a:p>
          <a:endParaRPr lang="en-US"/>
        </a:p>
      </dgm:t>
    </dgm:pt>
    <dgm:pt modelId="{ABB97415-A46A-4312-A6DB-A94824F5E3AC}">
      <dgm:prSet custT="1"/>
      <dgm:spPr/>
      <dgm:t>
        <a:bodyPr/>
        <a:lstStyle/>
        <a:p>
          <a:pPr>
            <a:lnSpc>
              <a:spcPct val="100000"/>
            </a:lnSpc>
          </a:pPr>
          <a:r>
            <a:rPr lang="fr-FR" sz="1800" b="1" dirty="0">
              <a:solidFill>
                <a:schemeClr val="tx1"/>
              </a:solidFill>
            </a:rPr>
            <a:t>Cliniques</a:t>
          </a:r>
          <a:r>
            <a:rPr lang="fr-FR" sz="1800" dirty="0"/>
            <a:t> = certaines affections ont peu de marqueurs au niveau sérique. C’est le cas des affections situées derrière la barrière méningée et des désordres des cellules sanguines</a:t>
          </a:r>
          <a:endParaRPr lang="en-US" sz="1800" dirty="0"/>
        </a:p>
      </dgm:t>
    </dgm:pt>
    <dgm:pt modelId="{4769516B-5E53-4064-9103-2E3E6E852017}" type="parTrans" cxnId="{958F76B6-7AE6-4B68-B9B1-6D5EC887044D}">
      <dgm:prSet/>
      <dgm:spPr/>
      <dgm:t>
        <a:bodyPr/>
        <a:lstStyle/>
        <a:p>
          <a:endParaRPr lang="en-US"/>
        </a:p>
      </dgm:t>
    </dgm:pt>
    <dgm:pt modelId="{8EAC3975-2995-44CD-A5D8-CA2C73A75D0B}" type="sibTrans" cxnId="{958F76B6-7AE6-4B68-B9B1-6D5EC887044D}">
      <dgm:prSet/>
      <dgm:spPr/>
      <dgm:t>
        <a:bodyPr/>
        <a:lstStyle/>
        <a:p>
          <a:endParaRPr lang="en-US"/>
        </a:p>
      </dgm:t>
    </dgm:pt>
    <dgm:pt modelId="{E9256EED-212A-4E29-B5CF-A804F9714823}">
      <dgm:prSet custT="1"/>
      <dgm:spPr/>
      <dgm:t>
        <a:bodyPr/>
        <a:lstStyle/>
        <a:p>
          <a:pPr>
            <a:lnSpc>
              <a:spcPct val="100000"/>
            </a:lnSpc>
          </a:pPr>
          <a:r>
            <a:rPr lang="fr-FR" sz="1600" b="1" dirty="0">
              <a:solidFill>
                <a:schemeClr val="tx1"/>
              </a:solidFill>
            </a:rPr>
            <a:t>Thérapeutiques</a:t>
          </a:r>
          <a:r>
            <a:rPr lang="fr-FR" sz="1600" b="1" dirty="0"/>
            <a:t> </a:t>
          </a:r>
          <a:r>
            <a:rPr lang="fr-FR" sz="1600" dirty="0"/>
            <a:t>= certaines affections graves ou évolutives sont peu influencées par les traitements physiologiques proposés par les BNS et BNT. Néanmoins, dans ces cas “lourds” ou “compliqués”, même si la maladie poursuit son cours, le patient note souvent une amélioration en terme de confort de </a:t>
          </a:r>
          <a:r>
            <a:rPr lang="fr-FR" sz="1500" dirty="0"/>
            <a:t>vie.</a:t>
          </a:r>
          <a:endParaRPr lang="en-US" sz="1500" dirty="0"/>
        </a:p>
      </dgm:t>
    </dgm:pt>
    <dgm:pt modelId="{9FDCBD0F-3274-4BBA-A430-A78A4190D041}" type="parTrans" cxnId="{CD73D5F2-DFFC-459B-AC8B-F3EACE978501}">
      <dgm:prSet/>
      <dgm:spPr/>
      <dgm:t>
        <a:bodyPr/>
        <a:lstStyle/>
        <a:p>
          <a:endParaRPr lang="en-US"/>
        </a:p>
      </dgm:t>
    </dgm:pt>
    <dgm:pt modelId="{CB4137F6-3907-4355-86F7-D3669DC43E66}" type="sibTrans" cxnId="{CD73D5F2-DFFC-459B-AC8B-F3EACE978501}">
      <dgm:prSet/>
      <dgm:spPr/>
      <dgm:t>
        <a:bodyPr/>
        <a:lstStyle/>
        <a:p>
          <a:endParaRPr lang="en-US"/>
        </a:p>
      </dgm:t>
    </dgm:pt>
    <dgm:pt modelId="{55E55E4E-DD87-49BD-8FA1-B74C927A5660}" type="pres">
      <dgm:prSet presAssocID="{2209EBD6-BE4B-425D-8250-E6DDD6EB7993}" presName="root" presStyleCnt="0">
        <dgm:presLayoutVars>
          <dgm:dir/>
          <dgm:resizeHandles val="exact"/>
        </dgm:presLayoutVars>
      </dgm:prSet>
      <dgm:spPr/>
      <dgm:t>
        <a:bodyPr/>
        <a:lstStyle/>
        <a:p>
          <a:endParaRPr lang="fr-FR"/>
        </a:p>
      </dgm:t>
    </dgm:pt>
    <dgm:pt modelId="{211C1785-90DA-427F-BCBB-342DD423D81E}" type="pres">
      <dgm:prSet presAssocID="{154C274D-7970-4766-A02B-1DBB89738153}" presName="compNode" presStyleCnt="0"/>
      <dgm:spPr/>
    </dgm:pt>
    <dgm:pt modelId="{09FBB152-3F9A-4C0D-BD46-3849AB9E3DEE}" type="pres">
      <dgm:prSet presAssocID="{154C274D-7970-4766-A02B-1DBB89738153}" presName="bgRect" presStyleLbl="bgShp" presStyleIdx="0" presStyleCnt="3"/>
      <dgm:spPr/>
    </dgm:pt>
    <dgm:pt modelId="{FC06A25E-F908-4424-9430-FDF25E3A5372}" type="pres">
      <dgm:prSet presAssocID="{154C274D-7970-4766-A02B-1DBB897381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keleton"/>
        </a:ext>
      </dgm:extLst>
    </dgm:pt>
    <dgm:pt modelId="{04914F9B-568D-4DB7-AC14-E88C50AB23A7}" type="pres">
      <dgm:prSet presAssocID="{154C274D-7970-4766-A02B-1DBB89738153}" presName="spaceRect" presStyleCnt="0"/>
      <dgm:spPr/>
    </dgm:pt>
    <dgm:pt modelId="{EFABB32B-F00D-4CC0-B454-A30A69F7C5DC}" type="pres">
      <dgm:prSet presAssocID="{154C274D-7970-4766-A02B-1DBB89738153}" presName="parTx" presStyleLbl="revTx" presStyleIdx="0" presStyleCnt="3">
        <dgm:presLayoutVars>
          <dgm:chMax val="0"/>
          <dgm:chPref val="0"/>
        </dgm:presLayoutVars>
      </dgm:prSet>
      <dgm:spPr/>
      <dgm:t>
        <a:bodyPr/>
        <a:lstStyle/>
        <a:p>
          <a:endParaRPr lang="fr-FR"/>
        </a:p>
      </dgm:t>
    </dgm:pt>
    <dgm:pt modelId="{DEAA090F-1265-4B32-B5F4-2FCC72C33A84}" type="pres">
      <dgm:prSet presAssocID="{69E00793-9346-41C8-A428-7428B24508D5}" presName="sibTrans" presStyleCnt="0"/>
      <dgm:spPr/>
    </dgm:pt>
    <dgm:pt modelId="{AA1D0597-65C8-4A52-81F7-22A8E5427CB4}" type="pres">
      <dgm:prSet presAssocID="{ABB97415-A46A-4312-A6DB-A94824F5E3AC}" presName="compNode" presStyleCnt="0"/>
      <dgm:spPr/>
    </dgm:pt>
    <dgm:pt modelId="{35478C24-541C-489C-BD7C-0781E3098D85}" type="pres">
      <dgm:prSet presAssocID="{ABB97415-A46A-4312-A6DB-A94824F5E3AC}" presName="bgRect" presStyleLbl="bgShp" presStyleIdx="1" presStyleCnt="3"/>
      <dgm:spPr/>
    </dgm:pt>
    <dgm:pt modelId="{9237A844-2EEA-4F42-A812-B6498BD37C52}" type="pres">
      <dgm:prSet presAssocID="{ABB97415-A46A-4312-A6DB-A94824F5E3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Kidney"/>
        </a:ext>
      </dgm:extLst>
    </dgm:pt>
    <dgm:pt modelId="{47A15DAD-B229-4B9C-9837-F84E8303B15E}" type="pres">
      <dgm:prSet presAssocID="{ABB97415-A46A-4312-A6DB-A94824F5E3AC}" presName="spaceRect" presStyleCnt="0"/>
      <dgm:spPr/>
    </dgm:pt>
    <dgm:pt modelId="{1105ED0D-4DE7-481C-B2A7-AAD7126A1337}" type="pres">
      <dgm:prSet presAssocID="{ABB97415-A46A-4312-A6DB-A94824F5E3AC}" presName="parTx" presStyleLbl="revTx" presStyleIdx="1" presStyleCnt="3">
        <dgm:presLayoutVars>
          <dgm:chMax val="0"/>
          <dgm:chPref val="0"/>
        </dgm:presLayoutVars>
      </dgm:prSet>
      <dgm:spPr/>
      <dgm:t>
        <a:bodyPr/>
        <a:lstStyle/>
        <a:p>
          <a:endParaRPr lang="fr-FR"/>
        </a:p>
      </dgm:t>
    </dgm:pt>
    <dgm:pt modelId="{43B9F98F-1990-451A-AC0B-4F0FC9932A3B}" type="pres">
      <dgm:prSet presAssocID="{8EAC3975-2995-44CD-A5D8-CA2C73A75D0B}" presName="sibTrans" presStyleCnt="0"/>
      <dgm:spPr/>
    </dgm:pt>
    <dgm:pt modelId="{795FD025-6269-41CA-B2E0-F25DFD9FFA51}" type="pres">
      <dgm:prSet presAssocID="{E9256EED-212A-4E29-B5CF-A804F9714823}" presName="compNode" presStyleCnt="0"/>
      <dgm:spPr/>
    </dgm:pt>
    <dgm:pt modelId="{3EC1DE3A-AD8C-4587-80F5-EB4742FD899E}" type="pres">
      <dgm:prSet presAssocID="{E9256EED-212A-4E29-B5CF-A804F9714823}" presName="bgRect" presStyleLbl="bgShp" presStyleIdx="2" presStyleCnt="3"/>
      <dgm:spPr/>
    </dgm:pt>
    <dgm:pt modelId="{5B191869-C553-4200-B810-D97EDEADC70C}" type="pres">
      <dgm:prSet presAssocID="{E9256EED-212A-4E29-B5CF-A804F97148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octor"/>
        </a:ext>
      </dgm:extLst>
    </dgm:pt>
    <dgm:pt modelId="{64FDAA12-D82C-49F5-B8A3-35EE7D45627A}" type="pres">
      <dgm:prSet presAssocID="{E9256EED-212A-4E29-B5CF-A804F9714823}" presName="spaceRect" presStyleCnt="0"/>
      <dgm:spPr/>
    </dgm:pt>
    <dgm:pt modelId="{0E653EF2-11F7-4690-B35D-CFF9DCC2B0AA}" type="pres">
      <dgm:prSet presAssocID="{E9256EED-212A-4E29-B5CF-A804F9714823}" presName="parTx" presStyleLbl="revTx" presStyleIdx="2" presStyleCnt="3">
        <dgm:presLayoutVars>
          <dgm:chMax val="0"/>
          <dgm:chPref val="0"/>
        </dgm:presLayoutVars>
      </dgm:prSet>
      <dgm:spPr/>
      <dgm:t>
        <a:bodyPr/>
        <a:lstStyle/>
        <a:p>
          <a:endParaRPr lang="fr-FR"/>
        </a:p>
      </dgm:t>
    </dgm:pt>
  </dgm:ptLst>
  <dgm:cxnLst>
    <dgm:cxn modelId="{76522AB8-DBC2-4C0D-9A28-81E6C22485B0}" srcId="{2209EBD6-BE4B-425D-8250-E6DDD6EB7993}" destId="{154C274D-7970-4766-A02B-1DBB89738153}" srcOrd="0" destOrd="0" parTransId="{537A84D0-4A3A-4485-861E-3E80A3068114}" sibTransId="{69E00793-9346-41C8-A428-7428B24508D5}"/>
    <dgm:cxn modelId="{EFBF3D47-D607-47D0-A3C5-AE79556F81ED}" type="presOf" srcId="{E9256EED-212A-4E29-B5CF-A804F9714823}" destId="{0E653EF2-11F7-4690-B35D-CFF9DCC2B0AA}" srcOrd="0" destOrd="0" presId="urn:microsoft.com/office/officeart/2018/2/layout/IconVerticalSolidList"/>
    <dgm:cxn modelId="{CD73D5F2-DFFC-459B-AC8B-F3EACE978501}" srcId="{2209EBD6-BE4B-425D-8250-E6DDD6EB7993}" destId="{E9256EED-212A-4E29-B5CF-A804F9714823}" srcOrd="2" destOrd="0" parTransId="{9FDCBD0F-3274-4BBA-A430-A78A4190D041}" sibTransId="{CB4137F6-3907-4355-86F7-D3669DC43E66}"/>
    <dgm:cxn modelId="{958F76B6-7AE6-4B68-B9B1-6D5EC887044D}" srcId="{2209EBD6-BE4B-425D-8250-E6DDD6EB7993}" destId="{ABB97415-A46A-4312-A6DB-A94824F5E3AC}" srcOrd="1" destOrd="0" parTransId="{4769516B-5E53-4064-9103-2E3E6E852017}" sibTransId="{8EAC3975-2995-44CD-A5D8-CA2C73A75D0B}"/>
    <dgm:cxn modelId="{B2E6E37B-0796-430E-AFAA-543B8DC1F2B0}" type="presOf" srcId="{154C274D-7970-4766-A02B-1DBB89738153}" destId="{EFABB32B-F00D-4CC0-B454-A30A69F7C5DC}" srcOrd="0" destOrd="0" presId="urn:microsoft.com/office/officeart/2018/2/layout/IconVerticalSolidList"/>
    <dgm:cxn modelId="{90D22196-4F33-407B-B6B7-4C2A93A50396}" type="presOf" srcId="{2209EBD6-BE4B-425D-8250-E6DDD6EB7993}" destId="{55E55E4E-DD87-49BD-8FA1-B74C927A5660}" srcOrd="0" destOrd="0" presId="urn:microsoft.com/office/officeart/2018/2/layout/IconVerticalSolidList"/>
    <dgm:cxn modelId="{5096B6E2-5B84-41B5-A986-FA5A50DF459F}" type="presOf" srcId="{ABB97415-A46A-4312-A6DB-A94824F5E3AC}" destId="{1105ED0D-4DE7-481C-B2A7-AAD7126A1337}" srcOrd="0" destOrd="0" presId="urn:microsoft.com/office/officeart/2018/2/layout/IconVerticalSolidList"/>
    <dgm:cxn modelId="{15436228-D7F1-44A6-83E9-DEFE6889F0E4}" type="presParOf" srcId="{55E55E4E-DD87-49BD-8FA1-B74C927A5660}" destId="{211C1785-90DA-427F-BCBB-342DD423D81E}" srcOrd="0" destOrd="0" presId="urn:microsoft.com/office/officeart/2018/2/layout/IconVerticalSolidList"/>
    <dgm:cxn modelId="{32A6A940-ED2B-498B-A908-C52EE5B6EE97}" type="presParOf" srcId="{211C1785-90DA-427F-BCBB-342DD423D81E}" destId="{09FBB152-3F9A-4C0D-BD46-3849AB9E3DEE}" srcOrd="0" destOrd="0" presId="urn:microsoft.com/office/officeart/2018/2/layout/IconVerticalSolidList"/>
    <dgm:cxn modelId="{E49E471F-7628-4C46-B7B4-334780C06A50}" type="presParOf" srcId="{211C1785-90DA-427F-BCBB-342DD423D81E}" destId="{FC06A25E-F908-4424-9430-FDF25E3A5372}" srcOrd="1" destOrd="0" presId="urn:microsoft.com/office/officeart/2018/2/layout/IconVerticalSolidList"/>
    <dgm:cxn modelId="{4E0D3DA3-905C-400F-8B60-EAD2199A5C4A}" type="presParOf" srcId="{211C1785-90DA-427F-BCBB-342DD423D81E}" destId="{04914F9B-568D-4DB7-AC14-E88C50AB23A7}" srcOrd="2" destOrd="0" presId="urn:microsoft.com/office/officeart/2018/2/layout/IconVerticalSolidList"/>
    <dgm:cxn modelId="{D2DC3F6C-FFD8-4C84-8E38-846EF1D26A3E}" type="presParOf" srcId="{211C1785-90DA-427F-BCBB-342DD423D81E}" destId="{EFABB32B-F00D-4CC0-B454-A30A69F7C5DC}" srcOrd="3" destOrd="0" presId="urn:microsoft.com/office/officeart/2018/2/layout/IconVerticalSolidList"/>
    <dgm:cxn modelId="{7691329F-D952-45DD-B9E4-CDEC5663E4AE}" type="presParOf" srcId="{55E55E4E-DD87-49BD-8FA1-B74C927A5660}" destId="{DEAA090F-1265-4B32-B5F4-2FCC72C33A84}" srcOrd="1" destOrd="0" presId="urn:microsoft.com/office/officeart/2018/2/layout/IconVerticalSolidList"/>
    <dgm:cxn modelId="{9AA37DCA-0447-44F9-A135-926DA6125BB0}" type="presParOf" srcId="{55E55E4E-DD87-49BD-8FA1-B74C927A5660}" destId="{AA1D0597-65C8-4A52-81F7-22A8E5427CB4}" srcOrd="2" destOrd="0" presId="urn:microsoft.com/office/officeart/2018/2/layout/IconVerticalSolidList"/>
    <dgm:cxn modelId="{D5B89224-873C-41BF-9EF1-B2CF28D486A1}" type="presParOf" srcId="{AA1D0597-65C8-4A52-81F7-22A8E5427CB4}" destId="{35478C24-541C-489C-BD7C-0781E3098D85}" srcOrd="0" destOrd="0" presId="urn:microsoft.com/office/officeart/2018/2/layout/IconVerticalSolidList"/>
    <dgm:cxn modelId="{150B935A-AAA2-44B6-AECD-169BFB4FAE55}" type="presParOf" srcId="{AA1D0597-65C8-4A52-81F7-22A8E5427CB4}" destId="{9237A844-2EEA-4F42-A812-B6498BD37C52}" srcOrd="1" destOrd="0" presId="urn:microsoft.com/office/officeart/2018/2/layout/IconVerticalSolidList"/>
    <dgm:cxn modelId="{D387852D-65EC-4BF2-81DF-B7CA7EB82456}" type="presParOf" srcId="{AA1D0597-65C8-4A52-81F7-22A8E5427CB4}" destId="{47A15DAD-B229-4B9C-9837-F84E8303B15E}" srcOrd="2" destOrd="0" presId="urn:microsoft.com/office/officeart/2018/2/layout/IconVerticalSolidList"/>
    <dgm:cxn modelId="{C77B9E08-B43E-414A-9A69-517D88094ECF}" type="presParOf" srcId="{AA1D0597-65C8-4A52-81F7-22A8E5427CB4}" destId="{1105ED0D-4DE7-481C-B2A7-AAD7126A1337}" srcOrd="3" destOrd="0" presId="urn:microsoft.com/office/officeart/2018/2/layout/IconVerticalSolidList"/>
    <dgm:cxn modelId="{9F5080E6-F88A-4BD0-ACAD-0888A69AF2F7}" type="presParOf" srcId="{55E55E4E-DD87-49BD-8FA1-B74C927A5660}" destId="{43B9F98F-1990-451A-AC0B-4F0FC9932A3B}" srcOrd="3" destOrd="0" presId="urn:microsoft.com/office/officeart/2018/2/layout/IconVerticalSolidList"/>
    <dgm:cxn modelId="{2F508DFC-C797-46B4-8898-612B32BAED20}" type="presParOf" srcId="{55E55E4E-DD87-49BD-8FA1-B74C927A5660}" destId="{795FD025-6269-41CA-B2E0-F25DFD9FFA51}" srcOrd="4" destOrd="0" presId="urn:microsoft.com/office/officeart/2018/2/layout/IconVerticalSolidList"/>
    <dgm:cxn modelId="{1ECD5678-7716-4E0A-A77B-0FB1E829F19D}" type="presParOf" srcId="{795FD025-6269-41CA-B2E0-F25DFD9FFA51}" destId="{3EC1DE3A-AD8C-4587-80F5-EB4742FD899E}" srcOrd="0" destOrd="0" presId="urn:microsoft.com/office/officeart/2018/2/layout/IconVerticalSolidList"/>
    <dgm:cxn modelId="{CB61C62A-02DF-4C57-AB3F-BBB250056A29}" type="presParOf" srcId="{795FD025-6269-41CA-B2E0-F25DFD9FFA51}" destId="{5B191869-C553-4200-B810-D97EDEADC70C}" srcOrd="1" destOrd="0" presId="urn:microsoft.com/office/officeart/2018/2/layout/IconVerticalSolidList"/>
    <dgm:cxn modelId="{C9CE1053-17AE-4732-80FF-30DA1E722797}" type="presParOf" srcId="{795FD025-6269-41CA-B2E0-F25DFD9FFA51}" destId="{64FDAA12-D82C-49F5-B8A3-35EE7D45627A}" srcOrd="2" destOrd="0" presId="urn:microsoft.com/office/officeart/2018/2/layout/IconVerticalSolidList"/>
    <dgm:cxn modelId="{A83BC79E-861A-467F-A5DA-2689BE01D350}" type="presParOf" srcId="{795FD025-6269-41CA-B2E0-F25DFD9FFA51}" destId="{0E653EF2-11F7-4690-B35D-CFF9DCC2B0A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1606-532C-4C89-8126-AFE4C0D312D2}">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35596-4117-4501-8F41-94BAA9272A71}">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E72E6F-FBB2-4B5E-BAF3-E4E2DD3EBA7D}">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1066800">
            <a:lnSpc>
              <a:spcPct val="100000"/>
            </a:lnSpc>
            <a:spcBef>
              <a:spcPct val="0"/>
            </a:spcBef>
            <a:spcAft>
              <a:spcPct val="35000"/>
            </a:spcAft>
          </a:pPr>
          <a:r>
            <a:rPr lang="fr-FR" sz="2400" kern="1200" baseline="30000" dirty="0">
              <a:solidFill>
                <a:schemeClr val="tx1"/>
              </a:solidFill>
            </a:rPr>
            <a:t>1/ certains symptômes ne rentrent pas dans le cadre nosologique (sans que l’on comprenne bien pourquoi )</a:t>
          </a:r>
          <a:endParaRPr lang="en-US" sz="2400" kern="1200" dirty="0">
            <a:solidFill>
              <a:schemeClr val="tx1"/>
            </a:solidFill>
          </a:endParaRPr>
        </a:p>
      </dsp:txBody>
      <dsp:txXfrm>
        <a:off x="1131174" y="4597"/>
        <a:ext cx="5382429" cy="979371"/>
      </dsp:txXfrm>
    </dsp:sp>
    <dsp:sp modelId="{4AD0C906-2DBA-4A30-BB7B-0D311781F8B6}">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36887D-2611-4882-8268-200A44C5548E}">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7B038-EFBA-46BB-A1E0-268ECD0B7264}">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1066800">
            <a:lnSpc>
              <a:spcPct val="100000"/>
            </a:lnSpc>
            <a:spcBef>
              <a:spcPct val="0"/>
            </a:spcBef>
            <a:spcAft>
              <a:spcPct val="35000"/>
            </a:spcAft>
          </a:pPr>
          <a:r>
            <a:rPr lang="fr-FR" sz="2400" kern="1200" baseline="30000" dirty="0">
              <a:solidFill>
                <a:schemeClr val="tx1"/>
              </a:solidFill>
            </a:rPr>
            <a:t>2/ certains patients n’ont pas de </a:t>
          </a:r>
          <a:r>
            <a:rPr lang="fr-FR" sz="2400" kern="1200" baseline="30000" dirty="0" smtClean="0">
              <a:solidFill>
                <a:schemeClr val="tx1"/>
              </a:solidFill>
            </a:rPr>
            <a:t>diagnostic !</a:t>
          </a:r>
          <a:endParaRPr lang="en-US" sz="1900" kern="1200" dirty="0">
            <a:solidFill>
              <a:schemeClr val="tx1"/>
            </a:solidFill>
          </a:endParaRPr>
        </a:p>
      </dsp:txBody>
      <dsp:txXfrm>
        <a:off x="1131174" y="1228812"/>
        <a:ext cx="5382429" cy="979371"/>
      </dsp:txXfrm>
    </dsp:sp>
    <dsp:sp modelId="{2018F2E3-9007-48C0-82AE-DED554348A6B}">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156D7-9435-4B66-8B61-F60F361E62D3}">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0E9DF0-A679-4534-9AE7-B87325A4BD84}">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1066800">
            <a:lnSpc>
              <a:spcPct val="100000"/>
            </a:lnSpc>
            <a:spcBef>
              <a:spcPct val="0"/>
            </a:spcBef>
            <a:spcAft>
              <a:spcPct val="35000"/>
            </a:spcAft>
          </a:pPr>
          <a:r>
            <a:rPr lang="fr-FR" sz="2400" kern="1200" baseline="30000" dirty="0">
              <a:solidFill>
                <a:schemeClr val="tx1"/>
              </a:solidFill>
            </a:rPr>
            <a:t>3/ certains diagnostics n’ont pas de traitement </a:t>
          </a:r>
          <a:r>
            <a:rPr lang="fr-FR" sz="1900" kern="1200" baseline="30000" dirty="0">
              <a:solidFill>
                <a:schemeClr val="tx1"/>
              </a:solidFill>
            </a:rPr>
            <a:t>!</a:t>
          </a:r>
          <a:endParaRPr lang="en-US" sz="1900" kern="1200" dirty="0">
            <a:solidFill>
              <a:schemeClr val="tx1"/>
            </a:solidFill>
          </a:endParaRPr>
        </a:p>
      </dsp:txBody>
      <dsp:txXfrm>
        <a:off x="1131174" y="2453027"/>
        <a:ext cx="5382429" cy="979371"/>
      </dsp:txXfrm>
    </dsp:sp>
    <dsp:sp modelId="{7D3B6BBC-72DF-493D-AE1E-65A82C1A26AA}">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42C51-E7F9-4102-9336-D9BAE8158F8B}">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290F60-0DF8-4580-A2D3-58A3DC1F13B6}">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1066800">
            <a:lnSpc>
              <a:spcPct val="100000"/>
            </a:lnSpc>
            <a:spcBef>
              <a:spcPct val="0"/>
            </a:spcBef>
            <a:spcAft>
              <a:spcPct val="35000"/>
            </a:spcAft>
          </a:pPr>
          <a:r>
            <a:rPr lang="fr-FR" sz="2400" kern="1200" baseline="30000" dirty="0">
              <a:solidFill>
                <a:schemeClr val="tx1"/>
              </a:solidFill>
            </a:rPr>
            <a:t>4/ certains médicaments ont tellement d’effets secondaires qu’il faut les suspendre !</a:t>
          </a:r>
          <a:endParaRPr lang="en-US" sz="2400" kern="1200" dirty="0">
            <a:solidFill>
              <a:schemeClr val="tx1"/>
            </a:solidFill>
          </a:endParaRPr>
        </a:p>
      </dsp:txBody>
      <dsp:txXfrm>
        <a:off x="1131174" y="3677241"/>
        <a:ext cx="5382429" cy="979371"/>
      </dsp:txXfrm>
    </dsp:sp>
    <dsp:sp modelId="{04D342B6-A44D-4949-9FF8-41D65FA7AC78}">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4748B-3CF9-4965-9AAD-6949BD99EDB5}">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F1F275-D615-402F-AF0C-E5666E56F44D}">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1066800">
            <a:lnSpc>
              <a:spcPct val="100000"/>
            </a:lnSpc>
            <a:spcBef>
              <a:spcPct val="0"/>
            </a:spcBef>
            <a:spcAft>
              <a:spcPct val="35000"/>
            </a:spcAft>
          </a:pPr>
          <a:r>
            <a:rPr lang="fr-FR" sz="2400" kern="1200" baseline="30000" dirty="0">
              <a:solidFill>
                <a:schemeClr val="tx1"/>
              </a:solidFill>
            </a:rPr>
            <a:t>5/</a:t>
          </a:r>
          <a:r>
            <a:rPr lang="fr-FR" sz="2400" kern="1200" dirty="0">
              <a:solidFill>
                <a:schemeClr val="tx1"/>
              </a:solidFill>
            </a:rPr>
            <a:t> </a:t>
          </a:r>
          <a:r>
            <a:rPr lang="fr-FR" sz="2400" kern="1200" baseline="30000" dirty="0">
              <a:solidFill>
                <a:schemeClr val="tx1"/>
              </a:solidFill>
            </a:rPr>
            <a:t>l’histoire du patient et sa subjectivité sont rarement prises en</a:t>
          </a:r>
          <a:r>
            <a:rPr lang="fr-FR" sz="2400" kern="1200" dirty="0">
              <a:solidFill>
                <a:schemeClr val="tx1"/>
              </a:solidFill>
            </a:rPr>
            <a:t> </a:t>
          </a:r>
          <a:r>
            <a:rPr lang="fr-FR" sz="2400" kern="1200" baseline="30000" dirty="0">
              <a:solidFill>
                <a:schemeClr val="tx1"/>
              </a:solidFill>
            </a:rPr>
            <a:t>compte</a:t>
          </a:r>
          <a:r>
            <a:rPr lang="fr-FR" sz="1900" kern="1200" baseline="30000" dirty="0">
              <a:solidFill>
                <a:schemeClr val="tx1"/>
              </a:solidFill>
            </a:rPr>
            <a:t>.</a:t>
          </a:r>
          <a:endParaRPr lang="en-US" sz="1900" kern="1200" dirty="0">
            <a:solidFill>
              <a:schemeClr val="tx1"/>
            </a:solidFill>
          </a:endParaRPr>
        </a:p>
      </dsp:txBody>
      <dsp:txXfrm>
        <a:off x="1131174" y="4901456"/>
        <a:ext cx="5382429"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1233-531E-4A13-B360-44991F94C24E}">
      <dsp:nvSpPr>
        <dsp:cNvPr id="0" name=""/>
        <dsp:cNvSpPr/>
      </dsp:nvSpPr>
      <dsp:spPr>
        <a:xfrm>
          <a:off x="-50779" y="544313"/>
          <a:ext cx="7435850" cy="208646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98772-6FDD-4135-80BE-80AE759DF5F2}">
      <dsp:nvSpPr>
        <dsp:cNvPr id="0" name=""/>
        <dsp:cNvSpPr/>
      </dsp:nvSpPr>
      <dsp:spPr>
        <a:xfrm>
          <a:off x="580375" y="1103820"/>
          <a:ext cx="1149800" cy="1147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1155AB-43E1-48C5-8DCD-E4B3F1180CA1}">
      <dsp:nvSpPr>
        <dsp:cNvPr id="0" name=""/>
        <dsp:cNvSpPr/>
      </dsp:nvSpPr>
      <dsp:spPr>
        <a:xfrm>
          <a:off x="2366629" y="558176"/>
          <a:ext cx="4987166" cy="2088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033" tIns="221033" rIns="221033" bIns="221033" numCol="1" spcCol="1270" anchor="ctr" anchorCtr="0">
          <a:noAutofit/>
        </a:bodyPr>
        <a:lstStyle/>
        <a:p>
          <a:pPr lvl="0" algn="l" defTabSz="889000">
            <a:lnSpc>
              <a:spcPct val="90000"/>
            </a:lnSpc>
            <a:spcBef>
              <a:spcPct val="0"/>
            </a:spcBef>
            <a:spcAft>
              <a:spcPct val="35000"/>
            </a:spcAft>
          </a:pPr>
          <a:r>
            <a:rPr lang="fr-FR" sz="2000" kern="1200" dirty="0"/>
            <a:t>Car, le corps humain (corps et esprit) est organisé autour de régulations organiques variées </a:t>
          </a:r>
          <a:r>
            <a:rPr lang="en-US" sz="2000" kern="1200" dirty="0"/>
            <a:t>…</a:t>
          </a:r>
          <a:r>
            <a:rPr lang="fr-FR" sz="2000" kern="1200" dirty="0"/>
            <a:t> Ces « thermostats » régulent l’équilibre du milieu intérieur, de l’humeur à la température du corps, la glycémie, l’immunité, </a:t>
          </a:r>
          <a:r>
            <a:rPr lang="fr-FR" sz="2000" kern="1200" dirty="0" err="1"/>
            <a:t>etc</a:t>
          </a:r>
          <a:r>
            <a:rPr lang="fr-FR" sz="2000" kern="1200" dirty="0"/>
            <a:t> </a:t>
          </a:r>
          <a:r>
            <a:rPr lang="en-US" sz="2000" kern="1200" dirty="0"/>
            <a:t>…</a:t>
          </a:r>
        </a:p>
      </dsp:txBody>
      <dsp:txXfrm>
        <a:off x="2366629" y="558176"/>
        <a:ext cx="4987166" cy="2088504"/>
      </dsp:txXfrm>
    </dsp:sp>
    <dsp:sp modelId="{ED46F939-46A5-4EE0-B67B-5F986467550B}">
      <dsp:nvSpPr>
        <dsp:cNvPr id="0" name=""/>
        <dsp:cNvSpPr/>
      </dsp:nvSpPr>
      <dsp:spPr>
        <a:xfrm>
          <a:off x="-50779" y="3162555"/>
          <a:ext cx="7435850" cy="208646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9E644-B06C-4481-97EC-0251EA4D168C}">
      <dsp:nvSpPr>
        <dsp:cNvPr id="0" name=""/>
        <dsp:cNvSpPr/>
      </dsp:nvSpPr>
      <dsp:spPr>
        <a:xfrm>
          <a:off x="580375" y="3632010"/>
          <a:ext cx="1149800" cy="1147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86F9E-3601-463D-BC70-970A1DD1463E}">
      <dsp:nvSpPr>
        <dsp:cNvPr id="0" name=""/>
        <dsp:cNvSpPr/>
      </dsp:nvSpPr>
      <dsp:spPr>
        <a:xfrm>
          <a:off x="2255054" y="3162555"/>
          <a:ext cx="5231575" cy="2088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033" tIns="221033" rIns="221033" bIns="221033" numCol="1" spcCol="1270" anchor="ctr" anchorCtr="0">
          <a:noAutofit/>
        </a:bodyPr>
        <a:lstStyle/>
        <a:p>
          <a:pPr lvl="0" algn="l" defTabSz="1244600">
            <a:lnSpc>
              <a:spcPct val="90000"/>
            </a:lnSpc>
            <a:spcBef>
              <a:spcPct val="0"/>
            </a:spcBef>
            <a:spcAft>
              <a:spcPct val="35000"/>
            </a:spcAft>
          </a:pPr>
          <a:r>
            <a:rPr lang="fr-FR" sz="2800" kern="1200" dirty="0">
              <a:solidFill>
                <a:schemeClr val="tx1">
                  <a:lumMod val="75000"/>
                  <a:lumOff val="25000"/>
                </a:schemeClr>
              </a:solidFill>
            </a:rPr>
            <a:t>Leurs dérèglements progressent selon 6 phases à présent bien connues :</a:t>
          </a:r>
          <a:endParaRPr lang="en-US" sz="2800" kern="1200" dirty="0">
            <a:solidFill>
              <a:schemeClr val="tx1">
                <a:lumMod val="75000"/>
                <a:lumOff val="25000"/>
              </a:schemeClr>
            </a:solidFill>
          </a:endParaRPr>
        </a:p>
      </dsp:txBody>
      <dsp:txXfrm>
        <a:off x="2255054" y="3162555"/>
        <a:ext cx="5231575" cy="208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DC29A-05A9-4F1C-BFBD-B932B2C45329}">
      <dsp:nvSpPr>
        <dsp:cNvPr id="0" name=""/>
        <dsp:cNvSpPr/>
      </dsp:nvSpPr>
      <dsp:spPr>
        <a:xfrm>
          <a:off x="0" y="155812"/>
          <a:ext cx="6089650"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kern="1200"/>
            <a:t>Phases </a:t>
          </a:r>
          <a:r>
            <a:rPr lang="fr-FR" sz="2500" b="1" kern="1200"/>
            <a:t>1 et 2 </a:t>
          </a:r>
          <a:r>
            <a:rPr lang="en-US" sz="2500" kern="1200"/>
            <a:t>…</a:t>
          </a:r>
          <a:r>
            <a:rPr lang="fr-FR" sz="2500" kern="1200"/>
            <a:t> stagnation et inflammations (les pathologies infectieuses de l’enfance)</a:t>
          </a:r>
          <a:endParaRPr lang="en-US" sz="2500" kern="1200"/>
        </a:p>
      </dsp:txBody>
      <dsp:txXfrm>
        <a:off x="48547" y="204359"/>
        <a:ext cx="5992556" cy="897406"/>
      </dsp:txXfrm>
    </dsp:sp>
    <dsp:sp modelId="{45956496-5174-4D46-9916-BB2695E1ED29}">
      <dsp:nvSpPr>
        <dsp:cNvPr id="0" name=""/>
        <dsp:cNvSpPr/>
      </dsp:nvSpPr>
      <dsp:spPr>
        <a:xfrm>
          <a:off x="0" y="1222312"/>
          <a:ext cx="6089650" cy="9945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kern="1200"/>
            <a:t>Phases </a:t>
          </a:r>
          <a:r>
            <a:rPr lang="fr-FR" sz="2500" b="1" kern="1200"/>
            <a:t>3 et 4 </a:t>
          </a:r>
          <a:r>
            <a:rPr lang="en-US" sz="2500" kern="1200"/>
            <a:t>…</a:t>
          </a:r>
          <a:r>
            <a:rPr lang="fr-FR" sz="2500" kern="1200"/>
            <a:t> allergies et surcharge</a:t>
          </a:r>
          <a:endParaRPr lang="en-US" sz="2500" kern="1200"/>
        </a:p>
      </dsp:txBody>
      <dsp:txXfrm>
        <a:off x="48547" y="1270859"/>
        <a:ext cx="5992556" cy="897406"/>
      </dsp:txXfrm>
    </dsp:sp>
    <dsp:sp modelId="{040A617B-B6E8-4CE9-A755-6E50C7D9BDEC}">
      <dsp:nvSpPr>
        <dsp:cNvPr id="0" name=""/>
        <dsp:cNvSpPr/>
      </dsp:nvSpPr>
      <dsp:spPr>
        <a:xfrm>
          <a:off x="0" y="2288812"/>
          <a:ext cx="6089650" cy="9945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kern="1200"/>
            <a:t>puis sécheresse = lithiases et ulcérations</a:t>
          </a:r>
          <a:endParaRPr lang="en-US" sz="2500" kern="1200"/>
        </a:p>
      </dsp:txBody>
      <dsp:txXfrm>
        <a:off x="48547" y="2337359"/>
        <a:ext cx="5992556" cy="897406"/>
      </dsp:txXfrm>
    </dsp:sp>
    <dsp:sp modelId="{517D9CE7-7F7B-42EC-82E5-AB0C4537EC26}">
      <dsp:nvSpPr>
        <dsp:cNvPr id="0" name=""/>
        <dsp:cNvSpPr/>
      </dsp:nvSpPr>
      <dsp:spPr>
        <a:xfrm>
          <a:off x="0" y="3355312"/>
          <a:ext cx="608965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kern="1200"/>
            <a:t>Phases </a:t>
          </a:r>
          <a:r>
            <a:rPr lang="fr-FR" sz="2500" b="1" kern="1200"/>
            <a:t>5 et 6 </a:t>
          </a:r>
          <a:r>
            <a:rPr lang="en-US" sz="2500" kern="1200"/>
            <a:t>…</a:t>
          </a:r>
          <a:r>
            <a:rPr lang="fr-FR" sz="2500" kern="1200"/>
            <a:t> Maladies auto-immunes et </a:t>
          </a:r>
          <a:r>
            <a:rPr lang="fr-FR" sz="2500" b="1" kern="1200"/>
            <a:t>cancers</a:t>
          </a:r>
          <a:r>
            <a:rPr lang="fr-FR" sz="2500" kern="1200"/>
            <a:t> </a:t>
          </a:r>
          <a:endParaRPr lang="en-US" sz="2500" kern="1200"/>
        </a:p>
      </dsp:txBody>
      <dsp:txXfrm>
        <a:off x="48547" y="3403859"/>
        <a:ext cx="5992556" cy="897406"/>
      </dsp:txXfrm>
    </dsp:sp>
    <dsp:sp modelId="{C6507F72-E27E-40E9-BD17-934F728B8C51}">
      <dsp:nvSpPr>
        <dsp:cNvPr id="0" name=""/>
        <dsp:cNvSpPr/>
      </dsp:nvSpPr>
      <dsp:spPr>
        <a:xfrm>
          <a:off x="0" y="4421812"/>
          <a:ext cx="6089650" cy="9945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fr-FR" sz="2500" kern="1200"/>
            <a:t>Il manquait une biologie pour objectiver la dégradation du terrain</a:t>
          </a:r>
          <a:endParaRPr lang="en-US" sz="2500" kern="1200"/>
        </a:p>
      </dsp:txBody>
      <dsp:txXfrm>
        <a:off x="48547" y="4470359"/>
        <a:ext cx="5992556"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DD85E-BCF3-4728-9879-93841050641D}">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02113B-99F0-463D-90E8-7A3380CEACA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B3969-AFD3-4FA5-8377-5242C0F8BBF2}">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00100">
            <a:lnSpc>
              <a:spcPct val="90000"/>
            </a:lnSpc>
            <a:spcBef>
              <a:spcPct val="0"/>
            </a:spcBef>
            <a:spcAft>
              <a:spcPct val="35000"/>
            </a:spcAft>
          </a:pPr>
          <a:r>
            <a:rPr lang="fr-FR" sz="1800" kern="1200" dirty="0">
              <a:solidFill>
                <a:schemeClr val="tx1"/>
              </a:solidFill>
            </a:rPr>
            <a:t>La biologie classique a été développée pour confirmer et/ou suivre un diagnostic (nosologique) particulier.</a:t>
          </a:r>
          <a:endParaRPr lang="en-US" sz="1800" kern="1200" dirty="0">
            <a:solidFill>
              <a:schemeClr val="tx1"/>
            </a:solidFill>
          </a:endParaRPr>
        </a:p>
      </dsp:txBody>
      <dsp:txXfrm>
        <a:off x="1941716" y="718"/>
        <a:ext cx="4571887" cy="1681139"/>
      </dsp:txXfrm>
    </dsp:sp>
    <dsp:sp modelId="{1BDA06E5-75C2-46D7-99E3-163EAA98325F}">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6354B-FDC6-4261-914F-489FA2945C32}">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2B6686-1133-4B3C-967F-CE0741F95F0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00100">
            <a:lnSpc>
              <a:spcPct val="90000"/>
            </a:lnSpc>
            <a:spcBef>
              <a:spcPct val="0"/>
            </a:spcBef>
            <a:spcAft>
              <a:spcPct val="35000"/>
            </a:spcAft>
          </a:pPr>
          <a:r>
            <a:rPr lang="fr-FR" sz="1800" kern="1200" dirty="0">
              <a:solidFill>
                <a:schemeClr val="tx1"/>
              </a:solidFill>
            </a:rPr>
            <a:t>Il manquait une </a:t>
          </a:r>
          <a:r>
            <a:rPr lang="fr-FR" sz="1800" b="1" kern="1200" dirty="0">
              <a:solidFill>
                <a:schemeClr val="tx1"/>
              </a:solidFill>
            </a:rPr>
            <a:t>biologie des régulations </a:t>
          </a:r>
          <a:r>
            <a:rPr lang="fr-FR" sz="1800" kern="1200" dirty="0">
              <a:solidFill>
                <a:schemeClr val="tx1"/>
              </a:solidFill>
            </a:rPr>
            <a:t>(aussi appelée « biologie fonctionnelle et prédictive » pour mieux comprendre les mécanismes qui précèdent et sous-tendent les symptômes observés cliniquement</a:t>
          </a:r>
          <a:endParaRPr lang="en-US" sz="1800" kern="1200" dirty="0">
            <a:solidFill>
              <a:schemeClr val="tx1"/>
            </a:solidFill>
          </a:endParaRPr>
        </a:p>
      </dsp:txBody>
      <dsp:txXfrm>
        <a:off x="1941716" y="2102143"/>
        <a:ext cx="4571887" cy="1681139"/>
      </dsp:txXfrm>
    </dsp:sp>
    <dsp:sp modelId="{7E578083-1460-4C7E-9667-A942DD4E195E}">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A75E4-4ACD-4CFA-B520-91685F10B1DE}">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3E713D-C70F-4BFE-8A11-5F6029BF806D}">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800100">
            <a:lnSpc>
              <a:spcPct val="90000"/>
            </a:lnSpc>
            <a:spcBef>
              <a:spcPct val="0"/>
            </a:spcBef>
            <a:spcAft>
              <a:spcPct val="35000"/>
            </a:spcAft>
          </a:pPr>
          <a:r>
            <a:rPr lang="fr-FR" sz="1800" kern="1200" dirty="0">
              <a:solidFill>
                <a:schemeClr val="tx1"/>
              </a:solidFill>
            </a:rPr>
            <a:t>Et parfois même en dehors de toute manifestation objective actuelle.</a:t>
          </a:r>
          <a:endParaRPr lang="en-US" sz="1800" kern="1200" dirty="0">
            <a:solidFill>
              <a:schemeClr val="tx1"/>
            </a:solidFill>
          </a:endParaRPr>
        </a:p>
      </dsp:txBody>
      <dsp:txXfrm>
        <a:off x="1941716" y="4203567"/>
        <a:ext cx="4571887" cy="168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29626-27CC-4A90-A5BF-D5DB34634BD7}">
      <dsp:nvSpPr>
        <dsp:cNvPr id="0" name=""/>
        <dsp:cNvSpPr/>
      </dsp:nvSpPr>
      <dsp:spPr>
        <a:xfrm>
          <a:off x="0" y="956381"/>
          <a:ext cx="6513603" cy="1765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B3BF1-2D95-4568-8A2B-D6DD66137308}">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B763A6-58EE-48A2-880E-ED07B4B55523}">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800100">
            <a:lnSpc>
              <a:spcPct val="90000"/>
            </a:lnSpc>
            <a:spcBef>
              <a:spcPct val="0"/>
            </a:spcBef>
            <a:spcAft>
              <a:spcPct val="35000"/>
            </a:spcAft>
          </a:pPr>
          <a:r>
            <a:rPr lang="en-GB" sz="1800" kern="1200" dirty="0">
              <a:solidFill>
                <a:schemeClr val="tx1"/>
              </a:solidFill>
            </a:rPr>
            <a:t>Notre </a:t>
          </a:r>
          <a:r>
            <a:rPr lang="en-GB" sz="1800" kern="1200" dirty="0" err="1">
              <a:solidFill>
                <a:schemeClr val="tx1"/>
              </a:solidFill>
            </a:rPr>
            <a:t>approche</a:t>
          </a:r>
          <a:r>
            <a:rPr lang="en-GB" sz="1800" kern="1200" dirty="0">
              <a:solidFill>
                <a:schemeClr val="tx1"/>
              </a:solidFill>
            </a:rPr>
            <a:t> </a:t>
          </a:r>
          <a:r>
            <a:rPr lang="en-GB" sz="1800" kern="1200" dirty="0" err="1">
              <a:solidFill>
                <a:schemeClr val="tx1"/>
              </a:solidFill>
            </a:rPr>
            <a:t>est</a:t>
          </a:r>
          <a:r>
            <a:rPr lang="en-GB" sz="1800" kern="1200" dirty="0">
              <a:solidFill>
                <a:schemeClr val="tx1"/>
              </a:solidFill>
            </a:rPr>
            <a:t> </a:t>
          </a:r>
          <a:r>
            <a:rPr lang="en-GB" sz="1800" kern="1200" dirty="0" err="1">
              <a:solidFill>
                <a:schemeClr val="tx1"/>
              </a:solidFill>
            </a:rPr>
            <a:t>donc</a:t>
          </a:r>
          <a:r>
            <a:rPr lang="en-GB" sz="1800" kern="1200" dirty="0">
              <a:solidFill>
                <a:schemeClr val="tx1"/>
              </a:solidFill>
            </a:rPr>
            <a:t> de normaliser les </a:t>
          </a:r>
          <a:r>
            <a:rPr lang="en-GB" sz="1800" kern="1200" dirty="0" err="1">
              <a:solidFill>
                <a:schemeClr val="tx1"/>
              </a:solidFill>
            </a:rPr>
            <a:t>régulations</a:t>
          </a:r>
          <a:r>
            <a:rPr lang="en-GB" sz="1800" kern="1200" dirty="0">
              <a:solidFill>
                <a:schemeClr val="tx1"/>
              </a:solidFill>
            </a:rPr>
            <a:t> </a:t>
          </a:r>
          <a:r>
            <a:rPr lang="en-GB" sz="1800" kern="1200" dirty="0" err="1">
              <a:solidFill>
                <a:schemeClr val="tx1"/>
              </a:solidFill>
            </a:rPr>
            <a:t>immunitaires</a:t>
          </a:r>
          <a:r>
            <a:rPr lang="en-GB" sz="1800" kern="1200" dirty="0">
              <a:solidFill>
                <a:schemeClr val="tx1"/>
              </a:solidFill>
            </a:rPr>
            <a:t>, </a:t>
          </a:r>
          <a:r>
            <a:rPr lang="en-GB" sz="1800" kern="1200" dirty="0" err="1">
              <a:solidFill>
                <a:schemeClr val="tx1"/>
              </a:solidFill>
            </a:rPr>
            <a:t>métaboliques</a:t>
          </a:r>
          <a:r>
            <a:rPr lang="en-GB" sz="1800" kern="1200" dirty="0">
              <a:solidFill>
                <a:schemeClr val="tx1"/>
              </a:solidFill>
            </a:rPr>
            <a:t> et </a:t>
          </a:r>
          <a:r>
            <a:rPr lang="en-GB" sz="1800" kern="1200" dirty="0" err="1">
              <a:solidFill>
                <a:schemeClr val="tx1"/>
              </a:solidFill>
            </a:rPr>
            <a:t>psychologiques</a:t>
          </a:r>
          <a:r>
            <a:rPr lang="en-GB" sz="1800" kern="1200" dirty="0">
              <a:solidFill>
                <a:schemeClr val="tx1"/>
              </a:solidFill>
            </a:rPr>
            <a:t>, </a:t>
          </a:r>
          <a:r>
            <a:rPr lang="en-GB" sz="1800" kern="1200" dirty="0" err="1">
              <a:solidFill>
                <a:schemeClr val="tx1"/>
              </a:solidFill>
            </a:rPr>
            <a:t>sur</a:t>
          </a:r>
          <a:r>
            <a:rPr lang="en-GB" sz="1800" kern="1200" dirty="0">
              <a:solidFill>
                <a:schemeClr val="tx1"/>
              </a:solidFill>
            </a:rPr>
            <a:t> la base d’un retour </a:t>
          </a:r>
          <a:r>
            <a:rPr lang="en-GB" sz="1800" kern="1200" dirty="0" err="1">
              <a:solidFill>
                <a:schemeClr val="tx1"/>
              </a:solidFill>
            </a:rPr>
            <a:t>à</a:t>
          </a:r>
          <a:r>
            <a:rPr lang="en-GB" sz="1800" kern="1200" dirty="0">
              <a:solidFill>
                <a:schemeClr val="tx1"/>
              </a:solidFill>
            </a:rPr>
            <a:t> la </a:t>
          </a:r>
          <a:r>
            <a:rPr lang="en-GB" sz="1800" kern="1200" dirty="0" err="1">
              <a:solidFill>
                <a:schemeClr val="tx1"/>
              </a:solidFill>
            </a:rPr>
            <a:t>norme</a:t>
          </a:r>
          <a:r>
            <a:rPr lang="en-GB" sz="1800" kern="1200" dirty="0">
              <a:solidFill>
                <a:schemeClr val="tx1"/>
              </a:solidFill>
            </a:rPr>
            <a:t> </a:t>
          </a:r>
          <a:r>
            <a:rPr lang="en-GB" sz="1800" kern="1200" dirty="0" err="1">
              <a:solidFill>
                <a:schemeClr val="tx1"/>
              </a:solidFill>
            </a:rPr>
            <a:t>statistique</a:t>
          </a:r>
          <a:r>
            <a:rPr lang="en-GB" sz="1800" kern="1200" dirty="0">
              <a:solidFill>
                <a:schemeClr val="tx1"/>
              </a:solidFill>
            </a:rPr>
            <a:t>, en </a:t>
          </a:r>
          <a:r>
            <a:rPr lang="en-GB" sz="1800" kern="1200" dirty="0" err="1">
              <a:solidFill>
                <a:schemeClr val="tx1"/>
              </a:solidFill>
            </a:rPr>
            <a:t>dehors</a:t>
          </a:r>
          <a:r>
            <a:rPr lang="en-GB" sz="1800" kern="1200" dirty="0">
              <a:solidFill>
                <a:schemeClr val="tx1"/>
              </a:solidFill>
            </a:rPr>
            <a:t> de la notion de </a:t>
          </a:r>
          <a:r>
            <a:rPr lang="en-GB" sz="1800" kern="1200" dirty="0" err="1" smtClean="0">
              <a:solidFill>
                <a:schemeClr val="tx1"/>
              </a:solidFill>
            </a:rPr>
            <a:t>pathologie</a:t>
          </a:r>
          <a:r>
            <a:rPr lang="en-GB" sz="1800" kern="1200" dirty="0" smtClean="0">
              <a:solidFill>
                <a:schemeClr val="tx1"/>
              </a:solidFill>
            </a:rPr>
            <a:t> </a:t>
          </a:r>
          <a:r>
            <a:rPr lang="en-GB" sz="1800" kern="1200" dirty="0" err="1" smtClean="0">
              <a:solidFill>
                <a:schemeClr val="tx1"/>
              </a:solidFill>
            </a:rPr>
            <a:t>étiquetée</a:t>
          </a:r>
          <a:r>
            <a:rPr lang="en-GB" sz="1800" kern="1200" dirty="0" smtClean="0">
              <a:solidFill>
                <a:schemeClr val="tx1"/>
              </a:solidFill>
            </a:rPr>
            <a:t>. </a:t>
          </a:r>
          <a:endParaRPr lang="en-US" sz="1800" kern="1200" dirty="0">
            <a:solidFill>
              <a:schemeClr val="tx1"/>
            </a:solidFill>
          </a:endParaRPr>
        </a:p>
      </dsp:txBody>
      <dsp:txXfrm>
        <a:off x="2039300" y="956381"/>
        <a:ext cx="4474303" cy="1765627"/>
      </dsp:txXfrm>
    </dsp:sp>
    <dsp:sp modelId="{3774B559-6FC7-414E-9BBE-407BF250018C}">
      <dsp:nvSpPr>
        <dsp:cNvPr id="0" name=""/>
        <dsp:cNvSpPr/>
      </dsp:nvSpPr>
      <dsp:spPr>
        <a:xfrm>
          <a:off x="0" y="3163416"/>
          <a:ext cx="6513603" cy="1765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26C482-D96B-4D38-9B87-22BEB8D57218}">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8A2536-DB6A-4869-A72D-9C93C5E76772}">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800100">
            <a:lnSpc>
              <a:spcPct val="90000"/>
            </a:lnSpc>
            <a:spcBef>
              <a:spcPct val="0"/>
            </a:spcBef>
            <a:spcAft>
              <a:spcPct val="35000"/>
            </a:spcAft>
          </a:pPr>
          <a:r>
            <a:rPr lang="en-GB" sz="1800" kern="1200" dirty="0" err="1">
              <a:solidFill>
                <a:schemeClr val="tx1"/>
              </a:solidFill>
            </a:rPr>
            <a:t>Cet</a:t>
          </a:r>
          <a:r>
            <a:rPr lang="en-GB" sz="1800" kern="1200" dirty="0">
              <a:solidFill>
                <a:schemeClr val="tx1"/>
              </a:solidFill>
            </a:rPr>
            <a:t> </a:t>
          </a:r>
          <a:r>
            <a:rPr lang="en-GB" sz="1800" kern="1200" dirty="0" err="1">
              <a:solidFill>
                <a:schemeClr val="tx1"/>
              </a:solidFill>
            </a:rPr>
            <a:t>outil</a:t>
          </a:r>
          <a:r>
            <a:rPr lang="en-GB" sz="1800" kern="1200" dirty="0">
              <a:solidFill>
                <a:schemeClr val="tx1"/>
              </a:solidFill>
            </a:rPr>
            <a:t> </a:t>
          </a:r>
          <a:r>
            <a:rPr lang="en-GB" sz="1800" kern="1200" dirty="0" err="1">
              <a:solidFill>
                <a:schemeClr val="tx1"/>
              </a:solidFill>
            </a:rPr>
            <a:t>d’évaluation</a:t>
          </a:r>
          <a:r>
            <a:rPr lang="en-GB" sz="1800" kern="1200" dirty="0">
              <a:solidFill>
                <a:schemeClr val="tx1"/>
              </a:solidFill>
            </a:rPr>
            <a:t> des troubles de la santé </a:t>
          </a:r>
          <a:r>
            <a:rPr lang="en-GB" sz="1800" kern="1200" dirty="0" err="1">
              <a:solidFill>
                <a:schemeClr val="tx1"/>
              </a:solidFill>
            </a:rPr>
            <a:t>va</a:t>
          </a:r>
          <a:r>
            <a:rPr lang="en-GB" sz="1800" kern="1200" dirty="0">
              <a:solidFill>
                <a:schemeClr val="tx1"/>
              </a:solidFill>
            </a:rPr>
            <a:t> </a:t>
          </a:r>
          <a:r>
            <a:rPr lang="en-GB" sz="1800" kern="1200" dirty="0" err="1">
              <a:solidFill>
                <a:schemeClr val="tx1"/>
              </a:solidFill>
            </a:rPr>
            <a:t>éclairer</a:t>
          </a:r>
          <a:r>
            <a:rPr lang="en-GB" sz="1800" kern="1200" dirty="0">
              <a:solidFill>
                <a:schemeClr val="tx1"/>
              </a:solidFill>
            </a:rPr>
            <a:t> d’un nouveau regard les </a:t>
          </a:r>
          <a:r>
            <a:rPr lang="en-GB" sz="1800" kern="1200" dirty="0" err="1">
              <a:solidFill>
                <a:schemeClr val="tx1"/>
              </a:solidFill>
            </a:rPr>
            <a:t>définitions</a:t>
          </a:r>
          <a:r>
            <a:rPr lang="en-GB" sz="1800" kern="1200" dirty="0">
              <a:solidFill>
                <a:schemeClr val="tx1"/>
              </a:solidFill>
            </a:rPr>
            <a:t> </a:t>
          </a:r>
          <a:r>
            <a:rPr lang="en-GB" sz="1800" kern="1200" dirty="0" err="1">
              <a:solidFill>
                <a:schemeClr val="tx1"/>
              </a:solidFill>
            </a:rPr>
            <a:t>que</a:t>
          </a:r>
          <a:r>
            <a:rPr lang="en-GB" sz="1800" kern="1200" dirty="0">
              <a:solidFill>
                <a:schemeClr val="tx1"/>
              </a:solidFill>
            </a:rPr>
            <a:t> la </a:t>
          </a:r>
          <a:r>
            <a:rPr lang="en-GB" sz="1800" kern="1200" dirty="0" err="1">
              <a:solidFill>
                <a:schemeClr val="tx1"/>
              </a:solidFill>
            </a:rPr>
            <a:t>médecine</a:t>
          </a:r>
          <a:r>
            <a:rPr lang="en-GB" sz="1800" kern="1200" dirty="0">
              <a:solidFill>
                <a:schemeClr val="tx1"/>
              </a:solidFill>
            </a:rPr>
            <a:t> </a:t>
          </a:r>
          <a:r>
            <a:rPr lang="en-GB" sz="1800" kern="1200" dirty="0" err="1">
              <a:solidFill>
                <a:schemeClr val="tx1"/>
              </a:solidFill>
            </a:rPr>
            <a:t>universitaire</a:t>
          </a:r>
          <a:r>
            <a:rPr lang="en-GB" sz="1800" kern="1200" dirty="0">
              <a:solidFill>
                <a:schemeClr val="tx1"/>
              </a:solidFill>
            </a:rPr>
            <a:t> a de la </a:t>
          </a:r>
          <a:r>
            <a:rPr lang="en-GB" sz="1800" kern="1200" dirty="0" err="1">
              <a:solidFill>
                <a:schemeClr val="tx1"/>
              </a:solidFill>
            </a:rPr>
            <a:t>maladie</a:t>
          </a:r>
          <a:r>
            <a:rPr lang="en-GB" sz="1800" kern="1200" dirty="0">
              <a:solidFill>
                <a:schemeClr val="tx1"/>
              </a:solidFill>
            </a:rPr>
            <a:t>,</a:t>
          </a:r>
          <a:endParaRPr lang="en-US" sz="1800" kern="1200" dirty="0">
            <a:solidFill>
              <a:schemeClr val="tx1"/>
            </a:solidFill>
          </a:endParaRPr>
        </a:p>
      </dsp:txBody>
      <dsp:txXfrm>
        <a:off x="2039300" y="3163416"/>
        <a:ext cx="4474303" cy="1765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BB152-3F9A-4C0D-BD46-3849AB9E3DEE}">
      <dsp:nvSpPr>
        <dsp:cNvPr id="0" name=""/>
        <dsp:cNvSpPr/>
      </dsp:nvSpPr>
      <dsp:spPr>
        <a:xfrm>
          <a:off x="0" y="3249"/>
          <a:ext cx="7493893" cy="14733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6A25E-F908-4424-9430-FDF25E3A5372}">
      <dsp:nvSpPr>
        <dsp:cNvPr id="0" name=""/>
        <dsp:cNvSpPr/>
      </dsp:nvSpPr>
      <dsp:spPr>
        <a:xfrm>
          <a:off x="445697" y="334759"/>
          <a:ext cx="811150" cy="8103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ABB32B-F00D-4CC0-B454-A30A69F7C5DC}">
      <dsp:nvSpPr>
        <dsp:cNvPr id="0" name=""/>
        <dsp:cNvSpPr/>
      </dsp:nvSpPr>
      <dsp:spPr>
        <a:xfrm>
          <a:off x="1702544" y="3249"/>
          <a:ext cx="5765128" cy="151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lvl="0" algn="l" defTabSz="800100">
            <a:lnSpc>
              <a:spcPct val="100000"/>
            </a:lnSpc>
            <a:spcBef>
              <a:spcPct val="0"/>
            </a:spcBef>
            <a:spcAft>
              <a:spcPct val="35000"/>
            </a:spcAft>
          </a:pPr>
          <a:r>
            <a:rPr lang="fr-FR" sz="1800" b="1" kern="1200" dirty="0">
              <a:solidFill>
                <a:schemeClr val="tx1"/>
              </a:solidFill>
            </a:rPr>
            <a:t>Biologiques</a:t>
          </a:r>
          <a:r>
            <a:rPr lang="fr-FR" sz="1800" b="1" kern="1200" dirty="0"/>
            <a:t> </a:t>
          </a:r>
          <a:r>
            <a:rPr lang="fr-FR" sz="1800" kern="1200" dirty="0"/>
            <a:t>= Les valeurs des BNS sont parfaitement reproductibles, mais divergent au delà de certaines limites. C’est le cas des hyperlipidémies ou des gammapathies monoclonales</a:t>
          </a:r>
          <a:endParaRPr lang="en-US" sz="1800" kern="1200" dirty="0"/>
        </a:p>
      </dsp:txBody>
      <dsp:txXfrm>
        <a:off x="1702544" y="3249"/>
        <a:ext cx="5765128" cy="1519421"/>
      </dsp:txXfrm>
    </dsp:sp>
    <dsp:sp modelId="{35478C24-541C-489C-BD7C-0781E3098D85}">
      <dsp:nvSpPr>
        <dsp:cNvPr id="0" name=""/>
        <dsp:cNvSpPr/>
      </dsp:nvSpPr>
      <dsp:spPr>
        <a:xfrm>
          <a:off x="0" y="1902526"/>
          <a:ext cx="7493893" cy="14733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37A844-2EEA-4F42-A812-B6498BD37C52}">
      <dsp:nvSpPr>
        <dsp:cNvPr id="0" name=""/>
        <dsp:cNvSpPr/>
      </dsp:nvSpPr>
      <dsp:spPr>
        <a:xfrm>
          <a:off x="445697" y="2234036"/>
          <a:ext cx="811150" cy="8103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05ED0D-4DE7-481C-B2A7-AAD7126A1337}">
      <dsp:nvSpPr>
        <dsp:cNvPr id="0" name=""/>
        <dsp:cNvSpPr/>
      </dsp:nvSpPr>
      <dsp:spPr>
        <a:xfrm>
          <a:off x="1702544" y="1902526"/>
          <a:ext cx="5765128" cy="151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lvl="0" algn="l" defTabSz="800100">
            <a:lnSpc>
              <a:spcPct val="100000"/>
            </a:lnSpc>
            <a:spcBef>
              <a:spcPct val="0"/>
            </a:spcBef>
            <a:spcAft>
              <a:spcPct val="35000"/>
            </a:spcAft>
          </a:pPr>
          <a:r>
            <a:rPr lang="fr-FR" sz="1800" b="1" kern="1200" dirty="0">
              <a:solidFill>
                <a:schemeClr val="tx1"/>
              </a:solidFill>
            </a:rPr>
            <a:t>Cliniques</a:t>
          </a:r>
          <a:r>
            <a:rPr lang="fr-FR" sz="1800" kern="1200" dirty="0"/>
            <a:t> = certaines affections ont peu de marqueurs au niveau sérique. C’est le cas des affections situées derrière la barrière méningée et des désordres des cellules sanguines</a:t>
          </a:r>
          <a:endParaRPr lang="en-US" sz="1800" kern="1200" dirty="0"/>
        </a:p>
      </dsp:txBody>
      <dsp:txXfrm>
        <a:off x="1702544" y="1902526"/>
        <a:ext cx="5765128" cy="1519421"/>
      </dsp:txXfrm>
    </dsp:sp>
    <dsp:sp modelId="{3EC1DE3A-AD8C-4587-80F5-EB4742FD899E}">
      <dsp:nvSpPr>
        <dsp:cNvPr id="0" name=""/>
        <dsp:cNvSpPr/>
      </dsp:nvSpPr>
      <dsp:spPr>
        <a:xfrm>
          <a:off x="0" y="3801803"/>
          <a:ext cx="7493893" cy="14733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91869-C553-4200-B810-D97EDEADC70C}">
      <dsp:nvSpPr>
        <dsp:cNvPr id="0" name=""/>
        <dsp:cNvSpPr/>
      </dsp:nvSpPr>
      <dsp:spPr>
        <a:xfrm>
          <a:off x="446132" y="4133314"/>
          <a:ext cx="811150" cy="8103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653EF2-11F7-4690-B35D-CFF9DCC2B0AA}">
      <dsp:nvSpPr>
        <dsp:cNvPr id="0" name=""/>
        <dsp:cNvSpPr/>
      </dsp:nvSpPr>
      <dsp:spPr>
        <a:xfrm>
          <a:off x="1703416" y="3801803"/>
          <a:ext cx="5737245" cy="1519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805" tIns="160805" rIns="160805" bIns="160805" numCol="1" spcCol="1270" anchor="ctr" anchorCtr="0">
          <a:noAutofit/>
        </a:bodyPr>
        <a:lstStyle/>
        <a:p>
          <a:pPr lvl="0" algn="l" defTabSz="711200">
            <a:lnSpc>
              <a:spcPct val="100000"/>
            </a:lnSpc>
            <a:spcBef>
              <a:spcPct val="0"/>
            </a:spcBef>
            <a:spcAft>
              <a:spcPct val="35000"/>
            </a:spcAft>
          </a:pPr>
          <a:r>
            <a:rPr lang="fr-FR" sz="1600" b="1" kern="1200" dirty="0">
              <a:solidFill>
                <a:schemeClr val="tx1"/>
              </a:solidFill>
            </a:rPr>
            <a:t>Thérapeutiques</a:t>
          </a:r>
          <a:r>
            <a:rPr lang="fr-FR" sz="1600" b="1" kern="1200" dirty="0"/>
            <a:t> </a:t>
          </a:r>
          <a:r>
            <a:rPr lang="fr-FR" sz="1600" kern="1200" dirty="0"/>
            <a:t>= certaines affections graves ou évolutives sont peu influencées par les traitements physiologiques proposés par les BNS et BNT. Néanmoins, dans ces cas “lourds” ou “compliqués”, même si la maladie poursuit son cours, le patient note souvent une amélioration en terme de confort de </a:t>
          </a:r>
          <a:r>
            <a:rPr lang="fr-FR" sz="1500" kern="1200" dirty="0"/>
            <a:t>vie.</a:t>
          </a:r>
          <a:endParaRPr lang="en-US" sz="1500" kern="1200" dirty="0"/>
        </a:p>
      </dsp:txBody>
      <dsp:txXfrm>
        <a:off x="1703416" y="3801803"/>
        <a:ext cx="5737245" cy="15194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264A3E5-8EE7-43C0-AD54-F4D701AD3963}" type="datetimeFigureOut">
              <a:rPr lang="fr-FR" smtClean="0"/>
              <a:t>12/02/20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331453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64A3E5-8EE7-43C0-AD54-F4D701AD3963}" type="datetimeFigureOut">
              <a:rPr lang="fr-FR" smtClean="0"/>
              <a:t>12/02/20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1376650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64A3E5-8EE7-43C0-AD54-F4D701AD3963}" type="datetimeFigureOut">
              <a:rPr lang="fr-FR" smtClean="0"/>
              <a:t>12/02/20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17970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64A3E5-8EE7-43C0-AD54-F4D701AD3963}" type="datetimeFigureOut">
              <a:rPr lang="fr-FR" smtClean="0"/>
              <a:t>12/02/20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206451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64A3E5-8EE7-43C0-AD54-F4D701AD3963}" type="datetimeFigureOut">
              <a:rPr lang="fr-FR" smtClean="0"/>
              <a:t>12/02/20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331078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264A3E5-8EE7-43C0-AD54-F4D701AD3963}" type="datetimeFigureOut">
              <a:rPr lang="fr-FR" smtClean="0"/>
              <a:t>12/02/20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70639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64A3E5-8EE7-43C0-AD54-F4D701AD3963}" type="datetimeFigureOut">
              <a:rPr lang="fr-FR" smtClean="0"/>
              <a:t>12/02/20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73231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264A3E5-8EE7-43C0-AD54-F4D701AD3963}" type="datetimeFigureOut">
              <a:rPr lang="fr-FR" smtClean="0"/>
              <a:t>12/02/20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386101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4A3E5-8EE7-43C0-AD54-F4D701AD3963}" type="datetimeFigureOut">
              <a:rPr lang="fr-FR" smtClean="0"/>
              <a:t>12/02/20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418384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64A3E5-8EE7-43C0-AD54-F4D701AD3963}" type="datetimeFigureOut">
              <a:rPr lang="fr-FR" smtClean="0"/>
              <a:t>12/02/20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196670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64A3E5-8EE7-43C0-AD54-F4D701AD3963}" type="datetimeFigureOut">
              <a:rPr lang="fr-FR" smtClean="0"/>
              <a:t>12/02/20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D0C3B-AA1B-4FB4-8F96-263F8680B7EC}" type="slidenum">
              <a:rPr lang="fr-FR" smtClean="0"/>
              <a:t>‹#›</a:t>
            </a:fld>
            <a:endParaRPr lang="fr-FR"/>
          </a:p>
        </p:txBody>
      </p:sp>
    </p:spTree>
    <p:extLst>
      <p:ext uri="{BB962C8B-B14F-4D97-AF65-F5344CB8AC3E}">
        <p14:creationId xmlns:p14="http://schemas.microsoft.com/office/powerpoint/2010/main" val="2602226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4A3E5-8EE7-43C0-AD54-F4D701AD3963}" type="datetimeFigureOut">
              <a:rPr lang="fr-FR" smtClean="0"/>
              <a:t>12/02/20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D0C3B-AA1B-4FB4-8F96-263F8680B7EC}" type="slidenum">
              <a:rPr lang="fr-FR" smtClean="0"/>
              <a:t>‹#›</a:t>
            </a:fld>
            <a:endParaRPr lang="fr-FR"/>
          </a:p>
        </p:txBody>
      </p:sp>
    </p:spTree>
    <p:extLst>
      <p:ext uri="{BB962C8B-B14F-4D97-AF65-F5344CB8AC3E}">
        <p14:creationId xmlns:p14="http://schemas.microsoft.com/office/powerpoint/2010/main" val="513802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ybiobox.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3F8C7FF-73F0-4B40-A3A5-396CB8549F42}"/>
              </a:ext>
            </a:extLst>
          </p:cNvPr>
          <p:cNvSpPr>
            <a:spLocks noGrp="1"/>
          </p:cNvSpPr>
          <p:nvPr>
            <p:ph type="ctrTitle"/>
          </p:nvPr>
        </p:nvSpPr>
        <p:spPr>
          <a:xfrm>
            <a:off x="781593" y="1249362"/>
            <a:ext cx="10781212" cy="3000511"/>
          </a:xfrm>
          <a:solidFill>
            <a:schemeClr val="accent6">
              <a:lumMod val="20000"/>
              <a:lumOff val="80000"/>
            </a:schemeClr>
          </a:solidFill>
          <a:scene3d>
            <a:camera prst="orthographicFront"/>
            <a:lightRig rig="threePt" dir="t"/>
          </a:scene3d>
          <a:sp3d contourW="12700">
            <a:bevelT w="114300" prst="artDeco"/>
            <a:contourClr>
              <a:schemeClr val="tx1"/>
            </a:contourClr>
          </a:sp3d>
        </p:spPr>
        <p:txBody>
          <a:bodyPr>
            <a:normAutofit fontScale="90000"/>
          </a:bodyPr>
          <a:lstStyle/>
          <a:p>
            <a:r>
              <a:rPr lang="fr-FR" altLang="fr-FR" sz="6700" dirty="0">
                <a:solidFill>
                  <a:srgbClr val="660066"/>
                </a:solidFill>
                <a:latin typeface="Arial" panose="020B0604020202020204" pitchFamily="34" charset="0"/>
                <a:cs typeface="Arial" panose="020B0604020202020204" pitchFamily="34" charset="0"/>
              </a:rPr>
              <a:t>La « biologie des régulations »</a:t>
            </a:r>
            <a:r>
              <a:rPr lang="fr-FR" altLang="fr-FR" dirty="0">
                <a:solidFill>
                  <a:srgbClr val="660066"/>
                </a:solidFill>
                <a:latin typeface="Arial" panose="020B0604020202020204" pitchFamily="34" charset="0"/>
                <a:cs typeface="Arial" panose="020B0604020202020204" pitchFamily="34" charset="0"/>
              </a:rPr>
              <a:t/>
            </a:r>
            <a:br>
              <a:rPr lang="fr-FR" altLang="fr-FR" dirty="0">
                <a:solidFill>
                  <a:srgbClr val="660066"/>
                </a:solidFill>
                <a:latin typeface="Arial" panose="020B0604020202020204" pitchFamily="34" charset="0"/>
                <a:cs typeface="Arial" panose="020B0604020202020204" pitchFamily="34" charset="0"/>
              </a:rPr>
            </a:br>
            <a:r>
              <a:rPr lang="fr-FR" altLang="fr-FR" dirty="0">
                <a:solidFill>
                  <a:srgbClr val="660066"/>
                </a:solidFill>
                <a:latin typeface="Arial" panose="020B0604020202020204" pitchFamily="34" charset="0"/>
                <a:cs typeface="Arial" panose="020B0604020202020204" pitchFamily="34" charset="0"/>
              </a:rPr>
              <a:t> </a:t>
            </a:r>
            <a:br>
              <a:rPr lang="fr-FR" altLang="fr-FR" dirty="0">
                <a:solidFill>
                  <a:srgbClr val="660066"/>
                </a:solidFill>
                <a:latin typeface="Arial" panose="020B0604020202020204" pitchFamily="34" charset="0"/>
                <a:cs typeface="Arial" panose="020B0604020202020204" pitchFamily="34" charset="0"/>
              </a:rPr>
            </a:br>
            <a:r>
              <a:rPr lang="fr-FR" altLang="fr-FR" sz="5300" dirty="0">
                <a:solidFill>
                  <a:srgbClr val="FF0000"/>
                </a:solidFill>
                <a:latin typeface="Arial" panose="020B0604020202020204" pitchFamily="34" charset="0"/>
                <a:cs typeface="Arial" panose="020B0604020202020204" pitchFamily="34" charset="0"/>
              </a:rPr>
              <a:t>Outil indispensable des médecines complémentaires</a:t>
            </a:r>
            <a:endParaRPr lang="fr-FR" sz="5300" dirty="0">
              <a:solidFill>
                <a:srgbClr val="FF0000"/>
              </a:solidFill>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xmlns="" id="{C6166E5A-274A-4841-A7CE-EBE8F83CD05E}"/>
              </a:ext>
            </a:extLst>
          </p:cNvPr>
          <p:cNvSpPr>
            <a:spLocks noGrp="1"/>
          </p:cNvSpPr>
          <p:nvPr>
            <p:ph type="subTitle" idx="1"/>
          </p:nvPr>
        </p:nvSpPr>
        <p:spPr/>
        <p:txBody>
          <a:bodyPr>
            <a:normAutofit fontScale="92500" lnSpcReduction="10000"/>
          </a:bodyPr>
          <a:lstStyle/>
          <a:p>
            <a:endParaRPr lang="fr-FR" dirty="0"/>
          </a:p>
          <a:p>
            <a:endParaRPr lang="fr-FR" dirty="0"/>
          </a:p>
          <a:p>
            <a:endParaRPr lang="fr-FR" dirty="0"/>
          </a:p>
          <a:p>
            <a:r>
              <a:rPr lang="fr-FR" sz="3000" dirty="0"/>
              <a:t>Dr. </a:t>
            </a:r>
            <a:r>
              <a:rPr lang="fr-FR" sz="3000" dirty="0" err="1" smtClean="0"/>
              <a:t>J.Yves</a:t>
            </a:r>
            <a:r>
              <a:rPr lang="fr-FR" sz="3000" dirty="0" smtClean="0"/>
              <a:t> Henry</a:t>
            </a:r>
            <a:endParaRPr lang="fr-FR" sz="3000" dirty="0"/>
          </a:p>
          <a:p>
            <a:endParaRPr lang="fr-FR" dirty="0"/>
          </a:p>
        </p:txBody>
      </p:sp>
      <p:pic>
        <p:nvPicPr>
          <p:cNvPr id="5" name="Image 4" descr="Une image contenant dessin&#10;&#10;Description générée automatiquement">
            <a:extLst>
              <a:ext uri="{FF2B5EF4-FFF2-40B4-BE49-F238E27FC236}">
                <a16:creationId xmlns:a16="http://schemas.microsoft.com/office/drawing/2014/main" xmlns="" id="{50E290C0-2CB1-4167-B469-583558378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55" y="5524411"/>
            <a:ext cx="4388589" cy="917957"/>
          </a:xfrm>
          <a:prstGeom prst="rect">
            <a:avLst/>
          </a:prstGeom>
        </p:spPr>
      </p:pic>
      <p:sp>
        <p:nvSpPr>
          <p:cNvPr id="6" name="Rectangle 3"/>
          <p:cNvSpPr txBox="1">
            <a:spLocks noChangeArrowheads="1"/>
          </p:cNvSpPr>
          <p:nvPr/>
        </p:nvSpPr>
        <p:spPr>
          <a:xfrm>
            <a:off x="7739063" y="5157788"/>
            <a:ext cx="3744912" cy="15113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80000"/>
              </a:lnSpc>
              <a:buFont typeface="Wingdings" charset="0"/>
              <a:buNone/>
            </a:pPr>
            <a:r>
              <a:rPr lang="fr-FR" sz="2000" b="1" smtClean="0">
                <a:latin typeface="Comic Sans MS" charset="0"/>
              </a:rPr>
              <a:t>FFMI sarl</a:t>
            </a:r>
            <a:endParaRPr lang="fr-FR" sz="2000" smtClean="0">
              <a:latin typeface="Comic Sans MS" charset="0"/>
            </a:endParaRPr>
          </a:p>
          <a:p>
            <a:pPr algn="just">
              <a:lnSpc>
                <a:spcPct val="80000"/>
              </a:lnSpc>
              <a:buFont typeface="Wingdings" charset="0"/>
              <a:buNone/>
            </a:pPr>
            <a:r>
              <a:rPr lang="fr-FR" sz="2000" smtClean="0">
                <a:latin typeface="Comic Sans MS" charset="0"/>
              </a:rPr>
              <a:t>Route d’Allaman 30 D2</a:t>
            </a:r>
          </a:p>
          <a:p>
            <a:pPr algn="just">
              <a:lnSpc>
                <a:spcPct val="80000"/>
              </a:lnSpc>
              <a:buFont typeface="Wingdings" charset="0"/>
              <a:buNone/>
            </a:pPr>
            <a:r>
              <a:rPr lang="fr-FR" sz="2000" smtClean="0">
                <a:latin typeface="Comic Sans MS" charset="0"/>
              </a:rPr>
              <a:t>CH – 1163 Etoy</a:t>
            </a:r>
          </a:p>
          <a:p>
            <a:pPr algn="just">
              <a:lnSpc>
                <a:spcPct val="80000"/>
              </a:lnSpc>
              <a:buFont typeface="Wingdings" charset="0"/>
              <a:buNone/>
            </a:pPr>
            <a:r>
              <a:rPr lang="fr-FR" sz="2000" smtClean="0">
                <a:latin typeface="Comic Sans MS" charset="0"/>
              </a:rPr>
              <a:t>www.medecine-integree.com</a:t>
            </a:r>
            <a:endParaRPr lang="fr-FR" sz="2000" dirty="0">
              <a:latin typeface="Comic Sans MS" charset="0"/>
            </a:endParaRPr>
          </a:p>
        </p:txBody>
      </p:sp>
    </p:spTree>
    <p:extLst>
      <p:ext uri="{BB962C8B-B14F-4D97-AF65-F5344CB8AC3E}">
        <p14:creationId xmlns:p14="http://schemas.microsoft.com/office/powerpoint/2010/main" val="355988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EBDBC27A-CE75-4200-A7DC-71C1B118489E}"/>
              </a:ext>
            </a:extLst>
          </p:cNvPr>
          <p:cNvSpPr>
            <a:spLocks noGrp="1"/>
          </p:cNvSpPr>
          <p:nvPr>
            <p:ph type="title"/>
          </p:nvPr>
        </p:nvSpPr>
        <p:spPr>
          <a:xfrm>
            <a:off x="686834" y="1153572"/>
            <a:ext cx="3200400" cy="4461163"/>
          </a:xfrm>
        </p:spPr>
        <p:txBody>
          <a:bodyPr>
            <a:normAutofit/>
          </a:bodyPr>
          <a:lstStyle/>
          <a:p>
            <a:r>
              <a:rPr lang="fr-FR" sz="3700" b="1" dirty="0" smtClean="0">
                <a:solidFill>
                  <a:srgbClr val="FFFFFF"/>
                </a:solidFill>
              </a:rPr>
              <a:t>Trois </a:t>
            </a:r>
            <a:r>
              <a:rPr lang="fr-FR" sz="3700" b="1" dirty="0">
                <a:solidFill>
                  <a:srgbClr val="FFFFFF"/>
                </a:solidFill>
              </a:rPr>
              <a:t>bilans fondamentaux</a:t>
            </a:r>
          </a:p>
        </p:txBody>
      </p:sp>
      <p:sp>
        <p:nvSpPr>
          <p:cNvPr id="3" name="Espace réservé du contenu 2">
            <a:extLst>
              <a:ext uri="{FF2B5EF4-FFF2-40B4-BE49-F238E27FC236}">
                <a16:creationId xmlns:a16="http://schemas.microsoft.com/office/drawing/2014/main" xmlns="" id="{9572F9BD-B3C2-4DC2-8701-5DCFFDAFF6AE}"/>
              </a:ext>
            </a:extLst>
          </p:cNvPr>
          <p:cNvSpPr>
            <a:spLocks noGrp="1"/>
          </p:cNvSpPr>
          <p:nvPr>
            <p:ph idx="1"/>
          </p:nvPr>
        </p:nvSpPr>
        <p:spPr>
          <a:xfrm>
            <a:off x="4447308" y="591344"/>
            <a:ext cx="6906491" cy="5585619"/>
          </a:xfrm>
        </p:spPr>
        <p:txBody>
          <a:bodyPr anchor="ctr">
            <a:normAutofit/>
          </a:bodyPr>
          <a:lstStyle/>
          <a:p>
            <a:r>
              <a:rPr lang="fr-FR" altLang="fr-FR" dirty="0"/>
              <a:t>Le </a:t>
            </a:r>
            <a:r>
              <a:rPr lang="fr-FR" altLang="fr-FR" b="1" dirty="0"/>
              <a:t>BNT </a:t>
            </a:r>
            <a:r>
              <a:rPr lang="fr-FR" altLang="fr-FR" dirty="0"/>
              <a:t>(bilan des </a:t>
            </a:r>
            <a:r>
              <a:rPr lang="fr-FR" altLang="fr-FR" dirty="0" err="1"/>
              <a:t>neuro-transmetteurs</a:t>
            </a:r>
            <a:r>
              <a:rPr lang="fr-FR" altLang="fr-FR" dirty="0"/>
              <a:t> cérébraux) est un bilan ciblé de 6 paramètres urinaires qui vont évaluer l’équilibre des fonctions qui sous-tendent l’humeur et l’activité du patient. Les angoisses, l’insomnie, la dépression et le burn-out en sont les indications principales.</a:t>
            </a:r>
          </a:p>
          <a:p>
            <a:r>
              <a:rPr lang="fr-FR" altLang="fr-FR" dirty="0"/>
              <a:t>Des corrections physiologiques adaptés (acides aminés précurseurs et phytothérapie ciblée) sont proposés et suffisent, associés à une psychothérapie courte (verbaliser les problèmes), à faire disparaître progressivement les symptômes gênants</a:t>
            </a:r>
            <a:endParaRPr lang="fr-FR"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280815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EBDBC27A-CE75-4200-A7DC-71C1B118489E}"/>
              </a:ext>
            </a:extLst>
          </p:cNvPr>
          <p:cNvSpPr>
            <a:spLocks noGrp="1"/>
          </p:cNvSpPr>
          <p:nvPr>
            <p:ph type="title"/>
          </p:nvPr>
        </p:nvSpPr>
        <p:spPr>
          <a:xfrm>
            <a:off x="686834" y="1153572"/>
            <a:ext cx="3200400" cy="4461163"/>
          </a:xfrm>
        </p:spPr>
        <p:txBody>
          <a:bodyPr>
            <a:normAutofit/>
          </a:bodyPr>
          <a:lstStyle/>
          <a:p>
            <a:r>
              <a:rPr lang="fr-FR" sz="3700" b="1" dirty="0" smtClean="0">
                <a:solidFill>
                  <a:srgbClr val="FFFFFF"/>
                </a:solidFill>
              </a:rPr>
              <a:t>Trois </a:t>
            </a:r>
            <a:r>
              <a:rPr lang="fr-FR" sz="3700" b="1" dirty="0">
                <a:solidFill>
                  <a:srgbClr val="FFFFFF"/>
                </a:solidFill>
              </a:rPr>
              <a:t>bilans fondamentaux</a:t>
            </a:r>
          </a:p>
        </p:txBody>
      </p:sp>
      <p:sp>
        <p:nvSpPr>
          <p:cNvPr id="3" name="Espace réservé du contenu 2">
            <a:extLst>
              <a:ext uri="{FF2B5EF4-FFF2-40B4-BE49-F238E27FC236}">
                <a16:creationId xmlns:a16="http://schemas.microsoft.com/office/drawing/2014/main" xmlns="" id="{9572F9BD-B3C2-4DC2-8701-5DCFFDAFF6AE}"/>
              </a:ext>
            </a:extLst>
          </p:cNvPr>
          <p:cNvSpPr>
            <a:spLocks noGrp="1"/>
          </p:cNvSpPr>
          <p:nvPr>
            <p:ph idx="1"/>
          </p:nvPr>
        </p:nvSpPr>
        <p:spPr>
          <a:xfrm>
            <a:off x="4612408" y="756444"/>
            <a:ext cx="6906491" cy="5585619"/>
          </a:xfrm>
        </p:spPr>
        <p:txBody>
          <a:bodyPr anchor="ctr">
            <a:normAutofit/>
          </a:bodyPr>
          <a:lstStyle/>
          <a:p>
            <a:pPr marL="0" indent="0">
              <a:buFont typeface="Wingdings" charset="0"/>
              <a:buNone/>
            </a:pPr>
            <a:r>
              <a:rPr lang="fr-FR" dirty="0">
                <a:cs typeface="Comic Sans MS" charset="0"/>
              </a:rPr>
              <a:t>Le bilan des intolérances alimentaires (</a:t>
            </a:r>
            <a:r>
              <a:rPr lang="fr-FR" b="1" dirty="0" err="1">
                <a:cs typeface="Comic Sans MS" charset="0"/>
              </a:rPr>
              <a:t>Imupro-screen</a:t>
            </a:r>
            <a:r>
              <a:rPr lang="fr-FR" dirty="0">
                <a:cs typeface="Comic Sans MS" charset="0"/>
              </a:rPr>
              <a:t>) est un dosage sérique des </a:t>
            </a:r>
            <a:r>
              <a:rPr lang="fr-FR" dirty="0" err="1">
                <a:cs typeface="Comic Sans MS" charset="0"/>
              </a:rPr>
              <a:t>anti-corps</a:t>
            </a:r>
            <a:r>
              <a:rPr lang="fr-FR" dirty="0">
                <a:cs typeface="Comic Sans MS" charset="0"/>
              </a:rPr>
              <a:t> contre 22 aliments de base (gluten, laits, œufs, fruits à coque, </a:t>
            </a:r>
            <a:r>
              <a:rPr lang="fr-FR" dirty="0" err="1">
                <a:cs typeface="Comic Sans MS" charset="0"/>
              </a:rPr>
              <a:t>etc</a:t>
            </a:r>
            <a:r>
              <a:rPr lang="fr-FR" dirty="0">
                <a:cs typeface="Comic Sans MS" charset="0"/>
              </a:rPr>
              <a:t> </a:t>
            </a:r>
            <a:r>
              <a:rPr lang="mr-IN" dirty="0">
                <a:cs typeface="Comic Sans MS" charset="0"/>
              </a:rPr>
              <a:t>…</a:t>
            </a:r>
            <a:r>
              <a:rPr lang="fr-FR" dirty="0">
                <a:cs typeface="Comic Sans MS" charset="0"/>
              </a:rPr>
              <a:t>)</a:t>
            </a:r>
          </a:p>
          <a:p>
            <a:pPr marL="0" indent="0">
              <a:buFont typeface="Wingdings" charset="0"/>
              <a:buNone/>
            </a:pPr>
            <a:r>
              <a:rPr lang="fr-FR" dirty="0">
                <a:cs typeface="Comic Sans MS" charset="0"/>
              </a:rPr>
              <a:t>Cette inflammation chronique, induite par le changement de qualité de nos aliments, est typique des douleurs de phase 4 (acidose localisée sur sécheresse tissulaire). Elle va déstabiliser chroniquement les régulations immunitaires, ouvrant la porte aux maladies chroniques </a:t>
            </a:r>
            <a:r>
              <a:rPr lang="mr-IN" dirty="0">
                <a:cs typeface="Comic Sans MS" charset="0"/>
              </a:rPr>
              <a:t>…</a:t>
            </a:r>
            <a:endParaRPr lang="fr-FR" dirty="0">
              <a:cs typeface="Comic Sans MS" charset="0"/>
            </a:endParaRPr>
          </a:p>
          <a:p>
            <a:endParaRPr lang="fr-FR"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535231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E8D1CFAF-A3D9-49EB-A106-ED98B878CD87}"/>
              </a:ext>
            </a:extLst>
          </p:cNvPr>
          <p:cNvSpPr>
            <a:spLocks noGrp="1"/>
          </p:cNvSpPr>
          <p:nvPr>
            <p:ph type="title"/>
          </p:nvPr>
        </p:nvSpPr>
        <p:spPr>
          <a:xfrm>
            <a:off x="863029" y="1012004"/>
            <a:ext cx="3416158" cy="4795408"/>
          </a:xfrm>
        </p:spPr>
        <p:txBody>
          <a:bodyPr>
            <a:normAutofit/>
          </a:bodyPr>
          <a:lstStyle/>
          <a:p>
            <a:pPr algn="ctr"/>
            <a:r>
              <a:rPr lang="fr-FR" altLang="fr-FR" dirty="0">
                <a:solidFill>
                  <a:srgbClr val="FFFFFF"/>
                </a:solidFill>
                <a:latin typeface="Arial" panose="020B0604020202020204" pitchFamily="34" charset="0"/>
                <a:cs typeface="Arial" panose="020B0604020202020204" pitchFamily="34" charset="0"/>
              </a:rPr>
              <a:t>La santé par l’adaptation ?</a:t>
            </a:r>
            <a:endParaRPr lang="fr-FR" dirty="0">
              <a:solidFill>
                <a:srgbClr val="FFFFFF"/>
              </a:solidFill>
              <a:latin typeface="Arial" panose="020B0604020202020204" pitchFamily="34" charset="0"/>
              <a:cs typeface="Arial" panose="020B0604020202020204" pitchFamily="34" charset="0"/>
            </a:endParaRPr>
          </a:p>
        </p:txBody>
      </p:sp>
      <p:graphicFrame>
        <p:nvGraphicFramePr>
          <p:cNvPr id="5" name="Espace réservé du contenu 2">
            <a:extLst>
              <a:ext uri="{FF2B5EF4-FFF2-40B4-BE49-F238E27FC236}">
                <a16:creationId xmlns:a16="http://schemas.microsoft.com/office/drawing/2014/main" xmlns="" id="{36493C6C-6353-4D33-89C3-4028645743B8}"/>
              </a:ext>
            </a:extLst>
          </p:cNvPr>
          <p:cNvGraphicFramePr>
            <a:graphicFrameLocks noGrp="1"/>
          </p:cNvGraphicFramePr>
          <p:nvPr>
            <p:ph idx="1"/>
            <p:extLst>
              <p:ext uri="{D42A27DB-BD31-4B8C-83A1-F6EECF244321}">
                <p14:modId xmlns:p14="http://schemas.microsoft.com/office/powerpoint/2010/main" val="45347335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770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1E03E9-6BDF-489B-9230-401FD7BBE938}"/>
              </a:ext>
            </a:extLst>
          </p:cNvPr>
          <p:cNvSpPr>
            <a:spLocks noGrp="1"/>
          </p:cNvSpPr>
          <p:nvPr>
            <p:ph type="title"/>
          </p:nvPr>
        </p:nvSpPr>
        <p:spPr>
          <a:xfrm>
            <a:off x="838200" y="365125"/>
            <a:ext cx="10515600" cy="1171575"/>
          </a:xfrm>
        </p:spPr>
        <p:txBody>
          <a:bodyPr>
            <a:normAutofit/>
          </a:bodyPr>
          <a:lstStyle/>
          <a:p>
            <a:r>
              <a:rPr lang="fr-FR" altLang="fr-FR" sz="4000" dirty="0">
                <a:latin typeface="Arial" panose="020B0604020202020204" pitchFamily="34" charset="0"/>
                <a:cs typeface="Arial" panose="020B0604020202020204" pitchFamily="34" charset="0"/>
              </a:rPr>
              <a:t>En </a:t>
            </a:r>
            <a:r>
              <a:rPr lang="fr-FR" altLang="fr-FR" sz="4000" dirty="0" smtClean="0">
                <a:latin typeface="Arial" panose="020B0604020202020204" pitchFamily="34" charset="0"/>
                <a:cs typeface="Arial" panose="020B0604020202020204" pitchFamily="34" charset="0"/>
              </a:rPr>
              <a:t>pratique :</a:t>
            </a:r>
            <a:endParaRPr lang="fr-FR" sz="4000" dirty="0">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xmlns="" id="{4AAC18CA-FEC6-443F-8384-3D7A20E0AE70}"/>
              </a:ext>
            </a:extLst>
          </p:cNvPr>
          <p:cNvSpPr>
            <a:spLocks noGrp="1"/>
          </p:cNvSpPr>
          <p:nvPr>
            <p:ph idx="1"/>
          </p:nvPr>
        </p:nvSpPr>
        <p:spPr>
          <a:xfrm>
            <a:off x="838200" y="1736725"/>
            <a:ext cx="10515600" cy="4351338"/>
          </a:xfrm>
        </p:spPr>
        <p:txBody>
          <a:bodyPr/>
          <a:lstStyle/>
          <a:p>
            <a:pPr marL="0" indent="0">
              <a:buNone/>
            </a:pPr>
            <a:r>
              <a:rPr lang="en-US" altLang="fr-FR" dirty="0">
                <a:latin typeface="Arial" panose="020B0604020202020204" pitchFamily="34" charset="0"/>
                <a:cs typeface="Arial" panose="020B0604020202020204" pitchFamily="34" charset="0"/>
              </a:rPr>
              <a:t>La </a:t>
            </a:r>
            <a:r>
              <a:rPr lang="en-US" altLang="fr-FR" dirty="0" err="1">
                <a:latin typeface="Arial" panose="020B0604020202020204" pitchFamily="34" charset="0"/>
                <a:cs typeface="Arial" panose="020B0604020202020204" pitchFamily="34" charset="0"/>
              </a:rPr>
              <a:t>méthode</a:t>
            </a:r>
            <a:r>
              <a:rPr lang="en-US" altLang="fr-FR" dirty="0">
                <a:latin typeface="Arial" panose="020B0604020202020204" pitchFamily="34" charset="0"/>
                <a:cs typeface="Arial" panose="020B0604020202020204" pitchFamily="34" charset="0"/>
              </a:rPr>
              <a:t> des BNS et BNT </a:t>
            </a:r>
            <a:r>
              <a:rPr lang="en-US" altLang="fr-FR" dirty="0" err="1">
                <a:latin typeface="Arial" panose="020B0604020202020204" pitchFamily="34" charset="0"/>
                <a:cs typeface="Arial" panose="020B0604020202020204" pitchFamily="34" charset="0"/>
              </a:rPr>
              <a:t>réalise</a:t>
            </a:r>
            <a:r>
              <a:rPr lang="en-US" altLang="fr-FR" dirty="0">
                <a:latin typeface="Arial" panose="020B0604020202020204" pitchFamily="34" charset="0"/>
                <a:cs typeface="Arial" panose="020B0604020202020204" pitchFamily="34" charset="0"/>
              </a:rPr>
              <a:t> le </a:t>
            </a:r>
            <a:r>
              <a:rPr lang="en-US" altLang="fr-FR" b="1" dirty="0" err="1">
                <a:latin typeface="Arial" panose="020B0604020202020204" pitchFamily="34" charset="0"/>
                <a:cs typeface="Arial" panose="020B0604020202020204" pitchFamily="34" charset="0"/>
              </a:rPr>
              <a:t>traitement</a:t>
            </a:r>
            <a:r>
              <a:rPr lang="en-US" altLang="fr-FR" b="1" dirty="0">
                <a:latin typeface="Arial" panose="020B0604020202020204" pitchFamily="34" charset="0"/>
                <a:cs typeface="Arial" panose="020B0604020202020204" pitchFamily="34" charset="0"/>
              </a:rPr>
              <a:t> d’un patient </a:t>
            </a:r>
            <a:r>
              <a:rPr lang="en-US" altLang="fr-FR" dirty="0">
                <a:latin typeface="Arial" panose="020B0604020202020204" pitchFamily="34" charset="0"/>
                <a:cs typeface="Arial" panose="020B0604020202020204" pitchFamily="34" charset="0"/>
              </a:rPr>
              <a:t>(</a:t>
            </a:r>
            <a:r>
              <a:rPr lang="en-US" altLang="fr-FR" dirty="0" err="1">
                <a:latin typeface="Arial" panose="020B0604020202020204" pitchFamily="34" charset="0"/>
                <a:cs typeface="Arial" panose="020B0604020202020204" pitchFamily="34" charset="0"/>
              </a:rPr>
              <a:t>complexe</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organique</a:t>
            </a:r>
            <a:r>
              <a:rPr lang="en-US" altLang="fr-FR" dirty="0">
                <a:latin typeface="Arial" panose="020B0604020202020204" pitchFamily="34" charset="0"/>
                <a:cs typeface="Arial" panose="020B0604020202020204" pitchFamily="34" charset="0"/>
              </a:rPr>
              <a:t>) </a:t>
            </a:r>
            <a:r>
              <a:rPr lang="en-US" altLang="fr-FR" b="1" dirty="0">
                <a:latin typeface="Arial" panose="020B0604020202020204" pitchFamily="34" charset="0"/>
                <a:cs typeface="Arial" panose="020B0604020202020204" pitchFamily="34" charset="0"/>
              </a:rPr>
              <a:t>par des complexes </a:t>
            </a:r>
            <a:r>
              <a:rPr lang="en-US" altLang="fr-FR" b="1" dirty="0" err="1">
                <a:latin typeface="Arial" panose="020B0604020202020204" pitchFamily="34" charset="0"/>
                <a:cs typeface="Arial" panose="020B0604020202020204" pitchFamily="34" charset="0"/>
              </a:rPr>
              <a:t>minéraux</a:t>
            </a:r>
            <a:r>
              <a:rPr lang="en-US" altLang="fr-FR" b="1" dirty="0">
                <a:latin typeface="Arial" panose="020B0604020202020204" pitchFamily="34" charset="0"/>
                <a:cs typeface="Arial" panose="020B0604020202020204" pitchFamily="34" charset="0"/>
              </a:rPr>
              <a:t> </a:t>
            </a:r>
            <a:r>
              <a:rPr lang="en-US" altLang="fr-FR" b="1" dirty="0" err="1">
                <a:latin typeface="Arial" panose="020B0604020202020204" pitchFamily="34" charset="0"/>
                <a:cs typeface="Arial" panose="020B0604020202020204" pitchFamily="34" charset="0"/>
              </a:rPr>
              <a:t>ou</a:t>
            </a:r>
            <a:r>
              <a:rPr lang="en-US" altLang="fr-FR" b="1" dirty="0">
                <a:latin typeface="Arial" panose="020B0604020202020204" pitchFamily="34" charset="0"/>
                <a:cs typeface="Arial" panose="020B0604020202020204" pitchFamily="34" charset="0"/>
              </a:rPr>
              <a:t> </a:t>
            </a:r>
            <a:r>
              <a:rPr lang="en-US" altLang="fr-FR" b="1" dirty="0" err="1">
                <a:latin typeface="Arial" panose="020B0604020202020204" pitchFamily="34" charset="0"/>
                <a:cs typeface="Arial" panose="020B0604020202020204" pitchFamily="34" charset="0"/>
              </a:rPr>
              <a:t>végétaux</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Seul</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l’ordinateur</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est</a:t>
            </a:r>
            <a:r>
              <a:rPr lang="en-US" altLang="fr-FR" dirty="0">
                <a:latin typeface="Arial" panose="020B0604020202020204" pitchFamily="34" charset="0"/>
                <a:cs typeface="Arial" panose="020B0604020202020204" pitchFamily="34" charset="0"/>
              </a:rPr>
              <a:t> capable </a:t>
            </a:r>
            <a:r>
              <a:rPr lang="en-US" altLang="fr-FR" dirty="0" err="1">
                <a:latin typeface="Arial" panose="020B0604020202020204" pitchFamily="34" charset="0"/>
                <a:cs typeface="Arial" panose="020B0604020202020204" pitchFamily="34" charset="0"/>
              </a:rPr>
              <a:t>d’intégrer</a:t>
            </a:r>
            <a:r>
              <a:rPr lang="en-US" altLang="fr-FR" dirty="0">
                <a:latin typeface="Arial" panose="020B0604020202020204" pitchFamily="34" charset="0"/>
                <a:cs typeface="Arial" panose="020B0604020202020204" pitchFamily="34" charset="0"/>
              </a:rPr>
              <a:t> les </a:t>
            </a:r>
            <a:r>
              <a:rPr lang="en-US" altLang="fr-FR" dirty="0" err="1">
                <a:latin typeface="Arial" panose="020B0604020202020204" pitchFamily="34" charset="0"/>
                <a:cs typeface="Arial" panose="020B0604020202020204" pitchFamily="34" charset="0"/>
              </a:rPr>
              <a:t>valeurs</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biologiques</a:t>
            </a:r>
            <a:r>
              <a:rPr lang="en-US" altLang="fr-FR" dirty="0">
                <a:latin typeface="Arial" panose="020B0604020202020204" pitchFamily="34" charset="0"/>
                <a:cs typeface="Arial" panose="020B0604020202020204" pitchFamily="34" charset="0"/>
              </a:rPr>
              <a:t> et </a:t>
            </a:r>
            <a:r>
              <a:rPr lang="en-US" altLang="fr-FR" dirty="0" err="1">
                <a:latin typeface="Arial" panose="020B0604020202020204" pitchFamily="34" charset="0"/>
                <a:cs typeface="Arial" panose="020B0604020202020204" pitchFamily="34" charset="0"/>
              </a:rPr>
              <a:t>thérapeutiques</a:t>
            </a:r>
            <a:r>
              <a:rPr lang="en-US" altLang="fr-FR" dirty="0">
                <a:latin typeface="Arial" panose="020B0604020202020204" pitchFamily="34" charset="0"/>
                <a:cs typeface="Arial" panose="020B0604020202020204" pitchFamily="34" charset="0"/>
              </a:rPr>
              <a:t> pour </a:t>
            </a:r>
            <a:r>
              <a:rPr lang="fr-FR" altLang="fr-FR" dirty="0">
                <a:latin typeface="Arial" panose="020B0604020202020204" pitchFamily="34" charset="0"/>
                <a:cs typeface="Arial" panose="020B0604020202020204" pitchFamily="34" charset="0"/>
              </a:rPr>
              <a:t>obtenir des résultats significatifs</a:t>
            </a:r>
            <a:r>
              <a:rPr lang="en-US" altLang="fr-FR" dirty="0">
                <a:latin typeface="Arial" panose="020B0604020202020204" pitchFamily="34" charset="0"/>
                <a:cs typeface="Arial" panose="020B0604020202020204" pitchFamily="34" charset="0"/>
              </a:rPr>
              <a:t> !</a:t>
            </a:r>
            <a:br>
              <a:rPr lang="en-US" altLang="fr-FR" dirty="0">
                <a:latin typeface="Arial" panose="020B0604020202020204" pitchFamily="34" charset="0"/>
                <a:cs typeface="Arial" panose="020B0604020202020204" pitchFamily="34" charset="0"/>
              </a:rPr>
            </a:br>
            <a:r>
              <a:rPr lang="fr-FR" altLang="fr-FR" sz="1400" dirty="0">
                <a:latin typeface="Arial" panose="020B0604020202020204" pitchFamily="34" charset="0"/>
                <a:cs typeface="Arial" panose="020B0604020202020204" pitchFamily="34" charset="0"/>
              </a:rPr>
              <a:t/>
            </a:r>
            <a:br>
              <a:rPr lang="fr-FR" altLang="fr-FR" sz="1400" dirty="0">
                <a:latin typeface="Arial" panose="020B0604020202020204" pitchFamily="34" charset="0"/>
                <a:cs typeface="Arial" panose="020B0604020202020204" pitchFamily="34" charset="0"/>
              </a:rPr>
            </a:br>
            <a:r>
              <a:rPr lang="fr-FR" altLang="fr-FR" dirty="0">
                <a:latin typeface="Arial" panose="020B0604020202020204" pitchFamily="34" charset="0"/>
                <a:cs typeface="Arial" panose="020B0604020202020204" pitchFamily="34" charset="0"/>
              </a:rPr>
              <a:t>C</a:t>
            </a:r>
            <a:r>
              <a:rPr lang="en-US" altLang="fr-FR" dirty="0" err="1">
                <a:latin typeface="Arial" panose="020B0604020202020204" pitchFamily="34" charset="0"/>
                <a:cs typeface="Arial" panose="020B0604020202020204" pitchFamily="34" charset="0"/>
              </a:rPr>
              <a:t>ette</a:t>
            </a:r>
            <a:r>
              <a:rPr lang="en-US" altLang="fr-FR" dirty="0">
                <a:latin typeface="Arial" panose="020B0604020202020204" pitchFamily="34" charset="0"/>
                <a:cs typeface="Arial" panose="020B0604020202020204" pitchFamily="34" charset="0"/>
              </a:rPr>
              <a:t> démarche a </a:t>
            </a:r>
            <a:r>
              <a:rPr lang="en-US" altLang="fr-FR" dirty="0" err="1">
                <a:latin typeface="Arial" panose="020B0604020202020204" pitchFamily="34" charset="0"/>
                <a:cs typeface="Arial" panose="020B0604020202020204" pitchFamily="34" charset="0"/>
              </a:rPr>
              <a:t>ainsi</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révélé</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l’effet</a:t>
            </a:r>
            <a:r>
              <a:rPr lang="en-US" altLang="fr-FR" dirty="0">
                <a:latin typeface="Arial" panose="020B0604020202020204" pitchFamily="34" charset="0"/>
                <a:cs typeface="Arial" panose="020B0604020202020204" pitchFamily="34" charset="0"/>
              </a:rPr>
              <a:t> merveilleux de </a:t>
            </a:r>
            <a:r>
              <a:rPr lang="en-US" altLang="fr-FR" dirty="0" err="1">
                <a:latin typeface="Arial" panose="020B0604020202020204" pitchFamily="34" charset="0"/>
                <a:cs typeface="Arial" panose="020B0604020202020204" pitchFamily="34" charset="0"/>
              </a:rPr>
              <a:t>certains</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remèdes</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naturels</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comme</a:t>
            </a:r>
            <a:r>
              <a:rPr lang="en-US" altLang="fr-FR" dirty="0">
                <a:latin typeface="Arial" panose="020B0604020202020204" pitchFamily="34" charset="0"/>
                <a:cs typeface="Arial" panose="020B0604020202020204" pitchFamily="34" charset="0"/>
              </a:rPr>
              <a:t> le sulfate de </a:t>
            </a:r>
            <a:r>
              <a:rPr lang="en-US" altLang="fr-FR" b="1" dirty="0">
                <a:latin typeface="Arial" panose="020B0604020202020204" pitchFamily="34" charset="0"/>
                <a:cs typeface="Arial" panose="020B0604020202020204" pitchFamily="34" charset="0"/>
              </a:rPr>
              <a:t>Zinc </a:t>
            </a:r>
            <a:r>
              <a:rPr lang="en-US" altLang="fr-FR" dirty="0">
                <a:latin typeface="Arial" panose="020B0604020202020204" pitchFamily="34" charset="0"/>
                <a:cs typeface="Arial" panose="020B0604020202020204" pitchFamily="34" charset="0"/>
              </a:rPr>
              <a:t>dans les allergies, la </a:t>
            </a:r>
            <a:r>
              <a:rPr lang="en-US" altLang="fr-FR" dirty="0" err="1">
                <a:latin typeface="Arial" panose="020B0604020202020204" pitchFamily="34" charset="0"/>
                <a:cs typeface="Arial" panose="020B0604020202020204" pitchFamily="34" charset="0"/>
              </a:rPr>
              <a:t>teinture</a:t>
            </a:r>
            <a:r>
              <a:rPr lang="en-US" altLang="fr-FR" dirty="0">
                <a:latin typeface="Arial" panose="020B0604020202020204" pitchFamily="34" charset="0"/>
                <a:cs typeface="Arial" panose="020B0604020202020204" pitchFamily="34" charset="0"/>
              </a:rPr>
              <a:t> de </a:t>
            </a:r>
            <a:r>
              <a:rPr lang="en-US" altLang="fr-FR" b="1" dirty="0" err="1">
                <a:latin typeface="Arial" panose="020B0604020202020204" pitchFamily="34" charset="0"/>
                <a:cs typeface="Arial" panose="020B0604020202020204" pitchFamily="34" charset="0"/>
              </a:rPr>
              <a:t>Soucis</a:t>
            </a:r>
            <a:r>
              <a:rPr lang="en-US" altLang="fr-FR" b="1" dirty="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dans</a:t>
            </a:r>
            <a:r>
              <a:rPr lang="en-US" altLang="fr-FR" b="1" dirty="0">
                <a:latin typeface="Arial" panose="020B0604020202020204" pitchFamily="34" charset="0"/>
                <a:cs typeface="Arial" panose="020B0604020202020204" pitchFamily="34" charset="0"/>
              </a:rPr>
              <a:t> </a:t>
            </a:r>
            <a:r>
              <a:rPr lang="en-US" altLang="fr-FR" dirty="0">
                <a:latin typeface="Arial" panose="020B0604020202020204" pitchFamily="34" charset="0"/>
                <a:cs typeface="Arial" panose="020B0604020202020204" pitchFamily="34" charset="0"/>
              </a:rPr>
              <a:t>la SEP, le </a:t>
            </a:r>
            <a:r>
              <a:rPr lang="en-US" altLang="fr-FR" b="1" dirty="0">
                <a:latin typeface="Arial" panose="020B0604020202020204" pitchFamily="34" charset="0"/>
                <a:cs typeface="Arial" panose="020B0604020202020204" pitchFamily="34" charset="0"/>
              </a:rPr>
              <a:t>Colza</a:t>
            </a:r>
            <a:r>
              <a:rPr lang="en-US" altLang="fr-FR" dirty="0">
                <a:latin typeface="Arial" panose="020B0604020202020204" pitchFamily="34" charset="0"/>
                <a:cs typeface="Arial" panose="020B0604020202020204" pitchFamily="34" charset="0"/>
              </a:rPr>
              <a:t> dans la </a:t>
            </a:r>
            <a:r>
              <a:rPr lang="en-US" altLang="fr-FR" dirty="0" err="1">
                <a:latin typeface="Arial" panose="020B0604020202020204" pitchFamily="34" charset="0"/>
                <a:cs typeface="Arial" panose="020B0604020202020204" pitchFamily="34" charset="0"/>
              </a:rPr>
              <a:t>fibromyalgie</a:t>
            </a:r>
            <a:r>
              <a:rPr lang="en-US" altLang="fr-FR" dirty="0">
                <a:latin typeface="Arial" panose="020B0604020202020204" pitchFamily="34" charset="0"/>
                <a:cs typeface="Arial" panose="020B0604020202020204" pitchFamily="34" charset="0"/>
              </a:rPr>
              <a:t>, la </a:t>
            </a:r>
            <a:r>
              <a:rPr lang="en-US" altLang="fr-FR" b="1" dirty="0" err="1">
                <a:latin typeface="Arial" panose="020B0604020202020204" pitchFamily="34" charset="0"/>
                <a:cs typeface="Arial" panose="020B0604020202020204" pitchFamily="34" charset="0"/>
              </a:rPr>
              <a:t>Vanille</a:t>
            </a:r>
            <a:r>
              <a:rPr lang="en-US" altLang="fr-FR" dirty="0">
                <a:latin typeface="Arial" panose="020B0604020202020204" pitchFamily="34" charset="0"/>
                <a:cs typeface="Arial" panose="020B0604020202020204" pitchFamily="34" charset="0"/>
              </a:rPr>
              <a:t> dans la </a:t>
            </a:r>
            <a:r>
              <a:rPr lang="en-US" altLang="fr-FR" dirty="0" err="1">
                <a:latin typeface="Arial" panose="020B0604020202020204" pitchFamily="34" charset="0"/>
                <a:cs typeface="Arial" panose="020B0604020202020204" pitchFamily="34" charset="0"/>
              </a:rPr>
              <a:t>polyarthrite</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rhumatoide</a:t>
            </a:r>
            <a:r>
              <a:rPr lang="en-US" altLang="fr-FR" dirty="0">
                <a:latin typeface="Arial" panose="020B0604020202020204" pitchFamily="34" charset="0"/>
                <a:cs typeface="Arial" panose="020B0604020202020204" pitchFamily="34" charset="0"/>
              </a:rPr>
              <a:t>, </a:t>
            </a:r>
            <a:r>
              <a:rPr lang="en-US" altLang="fr-FR" dirty="0" err="1">
                <a:latin typeface="Arial" panose="020B0604020202020204" pitchFamily="34" charset="0"/>
                <a:cs typeface="Arial" panose="020B0604020202020204" pitchFamily="34" charset="0"/>
              </a:rPr>
              <a:t>l’</a:t>
            </a:r>
            <a:r>
              <a:rPr lang="en-US" altLang="ja-JP" b="1" dirty="0" err="1">
                <a:latin typeface="Arial" panose="020B0604020202020204" pitchFamily="34" charset="0"/>
                <a:cs typeface="Arial" panose="020B0604020202020204" pitchFamily="34" charset="0"/>
              </a:rPr>
              <a:t>Onagre</a:t>
            </a:r>
            <a:r>
              <a:rPr lang="en-US" altLang="ja-JP" dirty="0">
                <a:latin typeface="Arial" panose="020B0604020202020204" pitchFamily="34" charset="0"/>
                <a:cs typeface="Arial" panose="020B0604020202020204" pitchFamily="34" charset="0"/>
              </a:rPr>
              <a:t> dans la neuro-algo-</a:t>
            </a:r>
            <a:r>
              <a:rPr lang="en-US" altLang="ja-JP" dirty="0" err="1">
                <a:latin typeface="Arial" panose="020B0604020202020204" pitchFamily="34" charset="0"/>
                <a:cs typeface="Arial" panose="020B0604020202020204" pitchFamily="34" charset="0"/>
              </a:rPr>
              <a:t>dystrophie</a:t>
            </a:r>
            <a:r>
              <a:rPr lang="en-US" altLang="ja-JP" dirty="0">
                <a:latin typeface="Arial" panose="020B0604020202020204" pitchFamily="34" charset="0"/>
                <a:cs typeface="Arial" panose="020B0604020202020204" pitchFamily="34" charset="0"/>
              </a:rPr>
              <a:t> … etc.</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833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FA9DD731-6EBA-44D2-ACAD-A38EB720A65A}"/>
              </a:ext>
            </a:extLst>
          </p:cNvPr>
          <p:cNvSpPr>
            <a:spLocks noGrp="1"/>
          </p:cNvSpPr>
          <p:nvPr>
            <p:ph type="title"/>
          </p:nvPr>
        </p:nvSpPr>
        <p:spPr>
          <a:xfrm>
            <a:off x="966952" y="1204108"/>
            <a:ext cx="2669406" cy="1781175"/>
          </a:xfrm>
        </p:spPr>
        <p:txBody>
          <a:bodyPr>
            <a:normAutofit/>
          </a:bodyPr>
          <a:lstStyle/>
          <a:p>
            <a:r>
              <a:rPr lang="fr-FR" altLang="fr-FR" sz="3200">
                <a:solidFill>
                  <a:srgbClr val="FFFFFF"/>
                </a:solidFill>
                <a:latin typeface="Arial" panose="020B0604020202020204" pitchFamily="34" charset="0"/>
                <a:cs typeface="Arial" panose="020B0604020202020204" pitchFamily="34" charset="0"/>
              </a:rPr>
              <a:t>Limites de ces méthodes</a:t>
            </a:r>
            <a:endParaRPr lang="fr-FR" sz="3200">
              <a:solidFill>
                <a:srgbClr val="FFFFFF"/>
              </a:solidFill>
            </a:endParaRPr>
          </a:p>
        </p:txBody>
      </p:sp>
      <p:graphicFrame>
        <p:nvGraphicFramePr>
          <p:cNvPr id="5" name="Espace réservé du contenu 2">
            <a:extLst>
              <a:ext uri="{FF2B5EF4-FFF2-40B4-BE49-F238E27FC236}">
                <a16:creationId xmlns:a16="http://schemas.microsoft.com/office/drawing/2014/main" xmlns="" id="{FA407860-AAAE-42B3-B509-1DCEB97231B9}"/>
              </a:ext>
            </a:extLst>
          </p:cNvPr>
          <p:cNvGraphicFramePr>
            <a:graphicFrameLocks noGrp="1"/>
          </p:cNvGraphicFramePr>
          <p:nvPr>
            <p:ph idx="1"/>
            <p:extLst>
              <p:ext uri="{D42A27DB-BD31-4B8C-83A1-F6EECF244321}">
                <p14:modId xmlns:p14="http://schemas.microsoft.com/office/powerpoint/2010/main" val="3492305812"/>
              </p:ext>
            </p:extLst>
          </p:nvPr>
        </p:nvGraphicFramePr>
        <p:xfrm>
          <a:off x="4059932" y="952500"/>
          <a:ext cx="7493893" cy="532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78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9145E455-57A5-4DC0-B764-3DE2A997815D}"/>
              </a:ext>
            </a:extLst>
          </p:cNvPr>
          <p:cNvSpPr>
            <a:spLocks noGrp="1"/>
          </p:cNvSpPr>
          <p:nvPr>
            <p:ph type="title"/>
          </p:nvPr>
        </p:nvSpPr>
        <p:spPr>
          <a:xfrm>
            <a:off x="559834" y="1153572"/>
            <a:ext cx="3200400" cy="4461163"/>
          </a:xfrm>
        </p:spPr>
        <p:txBody>
          <a:bodyPr>
            <a:normAutofit/>
          </a:bodyPr>
          <a:lstStyle/>
          <a:p>
            <a:r>
              <a:rPr lang="fr-FR" altLang="fr-FR" sz="3700" dirty="0">
                <a:solidFill>
                  <a:srgbClr val="FFFFFF"/>
                </a:solidFill>
                <a:latin typeface="Arial" panose="020B0604020202020204" pitchFamily="34" charset="0"/>
                <a:cs typeface="Arial" panose="020B0604020202020204" pitchFamily="34" charset="0"/>
              </a:rPr>
              <a:t>Les BNS/BNT permettent d’optimiser le confort du patient et les résultats à long terme</a:t>
            </a:r>
            <a:endParaRPr lang="fr-FR" sz="3700" dirty="0">
              <a:solidFill>
                <a:srgbClr val="FFFFFF"/>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xmlns="" id="{E68AC39E-0ACE-4F36-85F5-605552FD2ADA}"/>
              </a:ext>
            </a:extLst>
          </p:cNvPr>
          <p:cNvSpPr>
            <a:spLocks noGrp="1"/>
          </p:cNvSpPr>
          <p:nvPr>
            <p:ph idx="1"/>
          </p:nvPr>
        </p:nvSpPr>
        <p:spPr>
          <a:xfrm>
            <a:off x="4485408" y="1358899"/>
            <a:ext cx="6906491" cy="4470401"/>
          </a:xfrm>
        </p:spPr>
        <p:txBody>
          <a:bodyPr anchor="ctr">
            <a:normAutofit/>
          </a:bodyPr>
          <a:lstStyle/>
          <a:p>
            <a:pPr marL="0" indent="0">
              <a:buNone/>
            </a:pPr>
            <a:r>
              <a:rPr lang="fr-FR" altLang="fr-FR" dirty="0">
                <a:latin typeface="Arial" panose="020B0604020202020204" pitchFamily="34" charset="0"/>
                <a:cs typeface="Arial" panose="020B0604020202020204" pitchFamily="34" charset="0"/>
              </a:rPr>
              <a:t>« </a:t>
            </a:r>
            <a:r>
              <a:rPr lang="fr-FR" altLang="fr-FR" i="1" dirty="0">
                <a:latin typeface="Arial" panose="020B0604020202020204" pitchFamily="34" charset="0"/>
                <a:cs typeface="Arial" panose="020B0604020202020204" pitchFamily="34" charset="0"/>
              </a:rPr>
              <a:t>Toute nouvelle doctrine traverse trois étapes : on l’attaque d’abord, en la déclarant absurde, puis on admet qu’elle est vraie, évidente, mais insignifiante, enfin, on reconnaît sa véritable importance et ses adversaires revendiquent l’honneur de sa découverte</a:t>
            </a:r>
            <a:r>
              <a:rPr lang="fr-FR" altLang="fr-FR" dirty="0">
                <a:latin typeface="Arial" panose="020B0604020202020204" pitchFamily="34" charset="0"/>
                <a:cs typeface="Arial" panose="020B0604020202020204" pitchFamily="34" charset="0"/>
              </a:rPr>
              <a:t> ! » </a:t>
            </a:r>
          </a:p>
          <a:p>
            <a:pPr marL="0" indent="0">
              <a:buNone/>
            </a:pPr>
            <a:r>
              <a:rPr lang="fr-FR" altLang="fr-FR" dirty="0">
                <a:latin typeface="Arial" panose="020B0604020202020204" pitchFamily="34" charset="0"/>
                <a:cs typeface="Arial" panose="020B0604020202020204" pitchFamily="34" charset="0"/>
              </a:rPr>
              <a:t>(William JAMES)</a:t>
            </a:r>
          </a:p>
          <a:p>
            <a:endParaRPr lang="fr-FR" dirty="0"/>
          </a:p>
        </p:txBody>
      </p:sp>
      <p:sp>
        <p:nvSpPr>
          <p:cNvPr id="16"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7487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AD49A7C-73F2-4FBA-8EE0-53183EEA6157}"/>
              </a:ext>
            </a:extLst>
          </p:cNvPr>
          <p:cNvSpPr>
            <a:spLocks noGrp="1"/>
          </p:cNvSpPr>
          <p:nvPr>
            <p:ph type="title"/>
          </p:nvPr>
        </p:nvSpPr>
        <p:spPr/>
        <p:txBody>
          <a:bodyPr/>
          <a:lstStyle/>
          <a:p>
            <a:r>
              <a:rPr lang="fr-FR" dirty="0"/>
              <a:t>Bibliographie </a:t>
            </a:r>
          </a:p>
        </p:txBody>
      </p:sp>
      <p:sp>
        <p:nvSpPr>
          <p:cNvPr id="3" name="Espace réservé du contenu 2">
            <a:extLst>
              <a:ext uri="{FF2B5EF4-FFF2-40B4-BE49-F238E27FC236}">
                <a16:creationId xmlns:a16="http://schemas.microsoft.com/office/drawing/2014/main" xmlns="" id="{C69A94FD-215C-4A8D-ABA2-6C85C91282E2}"/>
              </a:ext>
            </a:extLst>
          </p:cNvPr>
          <p:cNvSpPr>
            <a:spLocks noGrp="1"/>
          </p:cNvSpPr>
          <p:nvPr>
            <p:ph idx="1"/>
          </p:nvPr>
        </p:nvSpPr>
        <p:spPr/>
        <p:txBody>
          <a:bodyPr>
            <a:normAutofit fontScale="92500"/>
          </a:bodyPr>
          <a:lstStyle/>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Matière médicale thérapeutique</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P. </a:t>
            </a:r>
            <a:r>
              <a:rPr lang="fr-FR" altLang="ja-JP" dirty="0" err="1">
                <a:latin typeface="Arial" panose="020B0604020202020204" pitchFamily="34" charset="0"/>
                <a:cs typeface="Arial" panose="020B0604020202020204" pitchFamily="34" charset="0"/>
              </a:rPr>
              <a:t>Kollitsch</a:t>
            </a:r>
            <a:r>
              <a:rPr lang="fr-FR" altLang="ja-JP" dirty="0">
                <a:latin typeface="Arial" panose="020B0604020202020204" pitchFamily="34" charset="0"/>
                <a:cs typeface="Arial" panose="020B0604020202020204" pitchFamily="34" charset="0"/>
              </a:rPr>
              <a:t> (Masson, 1955)</a:t>
            </a:r>
          </a:p>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L</a:t>
            </a:r>
            <a:r>
              <a:rPr lang="ja-JP" altLang="fr-FR" b="1" dirty="0">
                <a:latin typeface="Arial" panose="020B0604020202020204" pitchFamily="34" charset="0"/>
                <a:cs typeface="Arial" panose="020B0604020202020204" pitchFamily="34" charset="0"/>
              </a:rPr>
              <a:t>’</a:t>
            </a:r>
            <a:r>
              <a:rPr lang="fr-FR" altLang="ja-JP" b="1" dirty="0" err="1">
                <a:latin typeface="Arial" panose="020B0604020202020204" pitchFamily="34" charset="0"/>
                <a:cs typeface="Arial" panose="020B0604020202020204" pitchFamily="34" charset="0"/>
              </a:rPr>
              <a:t>homotoxicologie</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H.H. </a:t>
            </a:r>
            <a:r>
              <a:rPr lang="fr-FR" altLang="ja-JP" dirty="0" err="1">
                <a:latin typeface="Arial" panose="020B0604020202020204" pitchFamily="34" charset="0"/>
                <a:cs typeface="Arial" panose="020B0604020202020204" pitchFamily="34" charset="0"/>
              </a:rPr>
              <a:t>Reckeweg</a:t>
            </a:r>
            <a:r>
              <a:rPr lang="fr-FR" altLang="ja-JP" dirty="0">
                <a:latin typeface="Arial" panose="020B0604020202020204" pitchFamily="34" charset="0"/>
                <a:cs typeface="Arial" panose="020B0604020202020204" pitchFamily="34" charset="0"/>
              </a:rPr>
              <a:t> (Aurelia-</a:t>
            </a:r>
            <a:r>
              <a:rPr lang="fr-FR" altLang="ja-JP" dirty="0" err="1">
                <a:latin typeface="Arial" panose="020B0604020202020204" pitchFamily="34" charset="0"/>
                <a:cs typeface="Arial" panose="020B0604020202020204" pitchFamily="34" charset="0"/>
              </a:rPr>
              <a:t>Verlag</a:t>
            </a:r>
            <a:r>
              <a:rPr lang="fr-FR" altLang="ja-JP" dirty="0">
                <a:latin typeface="Arial" panose="020B0604020202020204" pitchFamily="34" charset="0"/>
                <a:cs typeface="Arial" panose="020B0604020202020204" pitchFamily="34" charset="0"/>
              </a:rPr>
              <a:t>, 1955)</a:t>
            </a:r>
          </a:p>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The </a:t>
            </a:r>
            <a:r>
              <a:rPr lang="fr-FR" altLang="ja-JP" b="1" dirty="0" err="1">
                <a:latin typeface="Arial" panose="020B0604020202020204" pitchFamily="34" charset="0"/>
                <a:cs typeface="Arial" panose="020B0604020202020204" pitchFamily="34" charset="0"/>
              </a:rPr>
              <a:t>serum</a:t>
            </a:r>
            <a:r>
              <a:rPr lang="fr-FR" altLang="ja-JP" b="1" dirty="0">
                <a:latin typeface="Arial" panose="020B0604020202020204" pitchFamily="34" charset="0"/>
                <a:cs typeface="Arial" panose="020B0604020202020204" pitchFamily="34" charset="0"/>
              </a:rPr>
              <a:t> </a:t>
            </a:r>
            <a:r>
              <a:rPr lang="fr-FR" altLang="ja-JP" b="1" dirty="0" err="1">
                <a:latin typeface="Arial" panose="020B0604020202020204" pitchFamily="34" charset="0"/>
                <a:cs typeface="Arial" panose="020B0604020202020204" pitchFamily="34" charset="0"/>
              </a:rPr>
              <a:t>reactivity</a:t>
            </a:r>
            <a:r>
              <a:rPr lang="fr-FR" altLang="ja-JP" b="1" dirty="0">
                <a:latin typeface="Arial" panose="020B0604020202020204" pitchFamily="34" charset="0"/>
                <a:cs typeface="Arial" panose="020B0604020202020204" pitchFamily="34" charset="0"/>
              </a:rPr>
              <a:t> test</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G. </a:t>
            </a:r>
            <a:r>
              <a:rPr lang="fr-FR" altLang="ja-JP" dirty="0" err="1">
                <a:latin typeface="Arial" panose="020B0604020202020204" pitchFamily="34" charset="0"/>
                <a:cs typeface="Arial" panose="020B0604020202020204" pitchFamily="34" charset="0"/>
              </a:rPr>
              <a:t>Henshaw</a:t>
            </a:r>
            <a:r>
              <a:rPr lang="fr-FR" altLang="ja-JP" dirty="0">
                <a:latin typeface="Arial" panose="020B0604020202020204" pitchFamily="34" charset="0"/>
                <a:cs typeface="Arial" panose="020B0604020202020204" pitchFamily="34" charset="0"/>
              </a:rPr>
              <a:t> (Exposition </a:t>
            </a:r>
            <a:r>
              <a:rPr lang="fr-FR" altLang="ja-JP" dirty="0" err="1">
                <a:latin typeface="Arial" panose="020B0604020202020204" pitchFamily="34" charset="0"/>
                <a:cs typeface="Arial" panose="020B0604020202020204" pitchFamily="34" charset="0"/>
              </a:rPr>
              <a:t>press</a:t>
            </a:r>
            <a:r>
              <a:rPr lang="fr-FR" altLang="ja-JP" dirty="0">
                <a:latin typeface="Arial" panose="020B0604020202020204" pitchFamily="34" charset="0"/>
                <a:cs typeface="Arial" panose="020B0604020202020204" pitchFamily="34" charset="0"/>
              </a:rPr>
              <a:t> 1980)</a:t>
            </a:r>
          </a:p>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La gemmothérapie</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Pol Henry (Belgique, 1983)</a:t>
            </a:r>
          </a:p>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Exploitation clinique des profils protéiques</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Giraudet, Coudon et Postel (</a:t>
            </a:r>
            <a:r>
              <a:rPr lang="fr-FR" altLang="ja-JP" dirty="0" err="1">
                <a:latin typeface="Arial" panose="020B0604020202020204" pitchFamily="34" charset="0"/>
                <a:cs typeface="Arial" panose="020B0604020202020204" pitchFamily="34" charset="0"/>
              </a:rPr>
              <a:t>Technicon</a:t>
            </a:r>
            <a:r>
              <a:rPr lang="fr-FR" altLang="ja-JP" dirty="0">
                <a:latin typeface="Arial" panose="020B0604020202020204" pitchFamily="34" charset="0"/>
                <a:cs typeface="Arial" panose="020B0604020202020204" pitchFamily="34" charset="0"/>
              </a:rPr>
              <a:t> 1990)</a:t>
            </a:r>
          </a:p>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Le système de la régulation de base</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A. </a:t>
            </a:r>
            <a:r>
              <a:rPr lang="fr-FR" altLang="ja-JP" dirty="0" err="1">
                <a:latin typeface="Arial" panose="020B0604020202020204" pitchFamily="34" charset="0"/>
                <a:cs typeface="Arial" panose="020B0604020202020204" pitchFamily="34" charset="0"/>
              </a:rPr>
              <a:t>Pischinger</a:t>
            </a:r>
            <a:r>
              <a:rPr lang="fr-FR" altLang="ja-JP" dirty="0">
                <a:latin typeface="Arial" panose="020B0604020202020204" pitchFamily="34" charset="0"/>
                <a:cs typeface="Arial" panose="020B0604020202020204" pitchFamily="34" charset="0"/>
              </a:rPr>
              <a:t> (Haug 1994)</a:t>
            </a:r>
          </a:p>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Diagnostic précoce par profil protéique</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E. </a:t>
            </a:r>
            <a:r>
              <a:rPr lang="fr-FR" altLang="ja-JP" dirty="0" err="1">
                <a:latin typeface="Arial" panose="020B0604020202020204" pitchFamily="34" charset="0"/>
                <a:cs typeface="Arial" panose="020B0604020202020204" pitchFamily="34" charset="0"/>
              </a:rPr>
              <a:t>Petricoin</a:t>
            </a:r>
            <a:r>
              <a:rPr lang="fr-FR" altLang="ja-JP" dirty="0">
                <a:latin typeface="Arial" panose="020B0604020202020204" pitchFamily="34" charset="0"/>
                <a:cs typeface="Arial" panose="020B0604020202020204" pitchFamily="34" charset="0"/>
              </a:rPr>
              <a:t> et coll. (Lancet 2002, 359:572-577)</a:t>
            </a:r>
          </a:p>
          <a:p>
            <a:pPr algn="just">
              <a:lnSpc>
                <a:spcPct val="80000"/>
              </a:lnSpc>
            </a:pPr>
            <a:r>
              <a:rPr lang="ja-JP" altLang="fr-FR" dirty="0">
                <a:latin typeface="Arial" panose="020B0604020202020204" pitchFamily="34" charset="0"/>
                <a:cs typeface="Arial" panose="020B0604020202020204" pitchFamily="34" charset="0"/>
              </a:rPr>
              <a:t>“</a:t>
            </a:r>
            <a:r>
              <a:rPr lang="fr-FR" altLang="ja-JP" b="1" dirty="0">
                <a:latin typeface="Arial" panose="020B0604020202020204" pitchFamily="34" charset="0"/>
                <a:cs typeface="Arial" panose="020B0604020202020204" pitchFamily="34" charset="0"/>
              </a:rPr>
              <a:t>La médecine demain ?</a:t>
            </a:r>
            <a:r>
              <a:rPr lang="ja-JP" altLang="fr-FR" dirty="0">
                <a:latin typeface="Arial" panose="020B0604020202020204" pitchFamily="34" charset="0"/>
                <a:cs typeface="Arial" panose="020B0604020202020204" pitchFamily="34" charset="0"/>
              </a:rPr>
              <a:t>”</a:t>
            </a:r>
            <a:r>
              <a:rPr lang="fr-FR" altLang="ja-JP" dirty="0">
                <a:latin typeface="Arial" panose="020B0604020202020204" pitchFamily="34" charset="0"/>
                <a:cs typeface="Arial" panose="020B0604020202020204" pitchFamily="34" charset="0"/>
              </a:rPr>
              <a:t>  Françoise et J.Y. Henry (IMH, 2013)</a:t>
            </a:r>
          </a:p>
          <a:p>
            <a:endParaRPr lang="fr-FR" dirty="0"/>
          </a:p>
        </p:txBody>
      </p:sp>
    </p:spTree>
    <p:extLst>
      <p:ext uri="{BB962C8B-B14F-4D97-AF65-F5344CB8AC3E}">
        <p14:creationId xmlns:p14="http://schemas.microsoft.com/office/powerpoint/2010/main" val="136183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F0182A7-5E0D-444C-98AB-710472511EE6}"/>
              </a:ext>
            </a:extLst>
          </p:cNvPr>
          <p:cNvSpPr>
            <a:spLocks noGrp="1"/>
          </p:cNvSpPr>
          <p:nvPr>
            <p:ph type="title"/>
          </p:nvPr>
        </p:nvSpPr>
        <p:spPr/>
        <p:txBody>
          <a:bodyPr/>
          <a:lstStyle/>
          <a:p>
            <a:r>
              <a:rPr lang="fr-FR" dirty="0"/>
              <a:t>Les « </a:t>
            </a:r>
            <a:r>
              <a:rPr lang="fr-FR" i="1" dirty="0" err="1" smtClean="0">
                <a:solidFill>
                  <a:srgbClr val="FF0000"/>
                </a:solidFill>
              </a:rPr>
              <a:t>MyBioBox</a:t>
            </a:r>
            <a:r>
              <a:rPr lang="fr-FR" dirty="0"/>
              <a:t> » </a:t>
            </a:r>
          </a:p>
        </p:txBody>
      </p:sp>
      <p:sp>
        <p:nvSpPr>
          <p:cNvPr id="5" name="Espace réservé du contenu 4"/>
          <p:cNvSpPr>
            <a:spLocks noGrp="1"/>
          </p:cNvSpPr>
          <p:nvPr>
            <p:ph idx="1"/>
          </p:nvPr>
        </p:nvSpPr>
        <p:spPr/>
        <p:txBody>
          <a:bodyPr/>
          <a:lstStyle/>
          <a:p>
            <a:r>
              <a:rPr lang="fr-FR" dirty="0" smtClean="0"/>
              <a:t>Les « </a:t>
            </a:r>
            <a:r>
              <a:rPr lang="fr-FR" dirty="0" err="1" smtClean="0"/>
              <a:t>MyBioBox</a:t>
            </a:r>
            <a:r>
              <a:rPr lang="fr-FR" dirty="0" smtClean="0"/>
              <a:t> » (BNS et BNT</a:t>
            </a:r>
            <a:r>
              <a:rPr lang="fr-FR" dirty="0" smtClean="0"/>
              <a:t>), kits </a:t>
            </a:r>
            <a:r>
              <a:rPr lang="fr-FR" smtClean="0"/>
              <a:t>de prélèvements, </a:t>
            </a:r>
            <a:r>
              <a:rPr lang="fr-FR" dirty="0" smtClean="0"/>
              <a:t>sont à votre disposition pour éclairer d’un nouveau regard </a:t>
            </a:r>
            <a:r>
              <a:rPr lang="fr-FR" dirty="0" smtClean="0">
                <a:solidFill>
                  <a:srgbClr val="FF0000"/>
                </a:solidFill>
              </a:rPr>
              <a:t>les pathologies résistantes ou complexes de vos patients </a:t>
            </a:r>
            <a:r>
              <a:rPr lang="mr-IN" dirty="0" smtClean="0">
                <a:solidFill>
                  <a:srgbClr val="FF0000"/>
                </a:solidFill>
              </a:rPr>
              <a:t>…</a:t>
            </a:r>
            <a:endParaRPr lang="fr-FR" dirty="0" smtClean="0">
              <a:solidFill>
                <a:srgbClr val="FF0000"/>
              </a:solidFill>
            </a:endParaRPr>
          </a:p>
          <a:p>
            <a:r>
              <a:rPr lang="fr-FR" dirty="0" smtClean="0"/>
              <a:t>Un système-expert d’interprétation vous aidera à mieux comprendre les logiques qui se cachent derrière leurs symptômes </a:t>
            </a:r>
            <a:r>
              <a:rPr lang="mr-IN" dirty="0" smtClean="0"/>
              <a:t>…</a:t>
            </a:r>
            <a:endParaRPr lang="fr-FR" dirty="0" smtClean="0"/>
          </a:p>
          <a:p>
            <a:r>
              <a:rPr lang="fr-FR" dirty="0" smtClean="0"/>
              <a:t>Pour ceux qui souhaitent approfondir ces méthodes, une formation en ligne est à leur disposition (</a:t>
            </a:r>
            <a:r>
              <a:rPr lang="fr-FR" dirty="0" smtClean="0">
                <a:hlinkClick r:id="rId2"/>
              </a:rPr>
              <a:t>www.medecine-integree.com</a:t>
            </a:r>
            <a:r>
              <a:rPr lang="fr-FR" dirty="0" smtClean="0"/>
              <a:t>) et nous organisons régulièrement des formations d’une journée pour vous familiariser avec les différents cas cliniques rencontrés.</a:t>
            </a:r>
          </a:p>
          <a:p>
            <a:endParaRPr lang="fr-FR" dirty="0"/>
          </a:p>
        </p:txBody>
      </p:sp>
    </p:spTree>
    <p:extLst>
      <p:ext uri="{BB962C8B-B14F-4D97-AF65-F5344CB8AC3E}">
        <p14:creationId xmlns:p14="http://schemas.microsoft.com/office/powerpoint/2010/main" val="308065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05"/>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69333" y="-12700"/>
            <a:ext cx="143256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Text Box 3"/>
          <p:cNvSpPr txBox="1">
            <a:spLocks noChangeArrowheads="1"/>
          </p:cNvSpPr>
          <p:nvPr/>
        </p:nvSpPr>
        <p:spPr bwMode="auto">
          <a:xfrm>
            <a:off x="2351618" y="1268413"/>
            <a:ext cx="9505949" cy="461962"/>
          </a:xfrm>
          <a:prstGeom prst="rect">
            <a:avLst/>
          </a:prstGeom>
          <a:noFill/>
          <a:ln w="9525">
            <a:noFill/>
            <a:miter lim="800000"/>
            <a:headEnd/>
            <a:tailEnd/>
          </a:ln>
          <a:effectLst>
            <a:outerShdw dist="35921" dir="2700000" algn="ctr" rotWithShape="0">
              <a:schemeClr val="bg2"/>
            </a:outerShdw>
          </a:effectLst>
        </p:spPr>
        <p:txBody>
          <a:bodyPr>
            <a:spAutoFit/>
          </a:bodyPr>
          <a:lstStyle>
            <a:lvl1pPr eaLnBrk="0" hangingPunct="0">
              <a:defRPr sz="2400">
                <a:solidFill>
                  <a:schemeClr val="tx1"/>
                </a:solidFill>
                <a:latin typeface="Comic Sans MS" charset="0"/>
                <a:ea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fr-FR" b="1" dirty="0">
                <a:solidFill>
                  <a:schemeClr val="bg1"/>
                </a:solidFill>
                <a:effectLst>
                  <a:outerShdw blurRad="38100" dist="38100" dir="2700000" algn="tl">
                    <a:srgbClr val="DDDDDD"/>
                  </a:outerShdw>
                </a:effectLst>
                <a:cs typeface="+mn-cs"/>
              </a:rPr>
              <a:t>L</a:t>
            </a:r>
            <a:r>
              <a:rPr lang="fr-FR" b="1" dirty="0" smtClean="0">
                <a:solidFill>
                  <a:schemeClr val="bg1"/>
                </a:solidFill>
                <a:effectLst>
                  <a:outerShdw blurRad="38100" dist="38100" dir="2700000" algn="tl">
                    <a:srgbClr val="DDDDDD"/>
                  </a:outerShdw>
                </a:effectLst>
                <a:cs typeface="+mn-cs"/>
              </a:rPr>
              <a:t>es Bilans Nutrition </a:t>
            </a:r>
            <a:r>
              <a:rPr lang="mr-IN" b="1" dirty="0" smtClean="0">
                <a:solidFill>
                  <a:schemeClr val="bg1"/>
                </a:solidFill>
                <a:effectLst>
                  <a:outerShdw blurRad="38100" dist="38100" dir="2700000" algn="tl">
                    <a:srgbClr val="DDDDDD"/>
                  </a:outerShdw>
                </a:effectLst>
                <a:cs typeface="+mn-cs"/>
              </a:rPr>
              <a:t>–</a:t>
            </a:r>
            <a:r>
              <a:rPr lang="fr-FR" b="1" dirty="0" smtClean="0">
                <a:solidFill>
                  <a:schemeClr val="bg1"/>
                </a:solidFill>
                <a:effectLst>
                  <a:outerShdw blurRad="38100" dist="38100" dir="2700000" algn="tl">
                    <a:srgbClr val="DDDDDD"/>
                  </a:outerShdw>
                </a:effectLst>
                <a:cs typeface="+mn-cs"/>
              </a:rPr>
              <a:t> Santé (BNS et BNT)</a:t>
            </a:r>
          </a:p>
        </p:txBody>
      </p:sp>
      <p:sp>
        <p:nvSpPr>
          <p:cNvPr id="32771" name="Text Box 4"/>
          <p:cNvSpPr txBox="1">
            <a:spLocks noChangeArrowheads="1"/>
          </p:cNvSpPr>
          <p:nvPr/>
        </p:nvSpPr>
        <p:spPr bwMode="auto">
          <a:xfrm>
            <a:off x="1940985" y="5702301"/>
            <a:ext cx="97239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fr-FR">
                <a:solidFill>
                  <a:schemeClr val="bg1"/>
                </a:solidFill>
              </a:rPr>
              <a:t>Des repères objectifs pour comprendre la clinique </a:t>
            </a:r>
          </a:p>
          <a:p>
            <a:pPr eaLnBrk="1" hangingPunct="1"/>
            <a:r>
              <a:rPr lang="fr-FR">
                <a:solidFill>
                  <a:schemeClr val="bg1"/>
                </a:solidFill>
              </a:rPr>
              <a:t>puis élaborer un traitement simple et cohérent</a:t>
            </a:r>
            <a:endParaRPr lang="en-US">
              <a:solidFill>
                <a:schemeClr val="bg1"/>
              </a:solidFill>
            </a:endParaRPr>
          </a:p>
        </p:txBody>
      </p:sp>
    </p:spTree>
    <p:extLst>
      <p:ext uri="{BB962C8B-B14F-4D97-AF65-F5344CB8AC3E}">
        <p14:creationId xmlns:p14="http://schemas.microsoft.com/office/powerpoint/2010/main" val="4449185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p:cTn id="7" dur="5000" fill="hold"/>
                                        <p:tgtEl>
                                          <p:spTgt spid="112643"/>
                                        </p:tgtEl>
                                        <p:attrNameLst>
                                          <p:attrName>ppt_w</p:attrName>
                                        </p:attrNameLst>
                                      </p:cBhvr>
                                      <p:tavLst>
                                        <p:tav tm="0" fmla="#ppt_w*sin(2.5*pi*$)">
                                          <p:val>
                                            <p:fltVal val="0"/>
                                          </p:val>
                                        </p:tav>
                                        <p:tav tm="100000">
                                          <p:val>
                                            <p:fltVal val="1"/>
                                          </p:val>
                                        </p:tav>
                                      </p:tavLst>
                                    </p:anim>
                                    <p:anim calcmode="lin" valueType="num">
                                      <p:cBhvr>
                                        <p:cTn id="8" dur="5000" fill="hold"/>
                                        <p:tgtEl>
                                          <p:spTgt spid="1126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1628CF98-F962-4D83-AD4C-58AED823B1A9}"/>
              </a:ext>
            </a:extLst>
          </p:cNvPr>
          <p:cNvSpPr>
            <a:spLocks noGrp="1"/>
          </p:cNvSpPr>
          <p:nvPr>
            <p:ph type="title"/>
          </p:nvPr>
        </p:nvSpPr>
        <p:spPr>
          <a:xfrm>
            <a:off x="686834" y="1153572"/>
            <a:ext cx="3200400" cy="4461163"/>
          </a:xfrm>
        </p:spPr>
        <p:txBody>
          <a:bodyPr>
            <a:normAutofit/>
          </a:bodyPr>
          <a:lstStyle/>
          <a:p>
            <a:r>
              <a:rPr lang="fr-CH" altLang="fr-FR">
                <a:solidFill>
                  <a:srgbClr val="FFFFFF"/>
                </a:solidFill>
                <a:latin typeface="Arial" panose="020B0604020202020204" pitchFamily="34" charset="0"/>
                <a:cs typeface="Arial" panose="020B0604020202020204" pitchFamily="34" charset="0"/>
              </a:rPr>
              <a:t>La médecine universitaire</a:t>
            </a:r>
            <a:endParaRPr lang="fr-FR">
              <a:solidFill>
                <a:srgbClr val="FFFFFF"/>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xmlns="" id="{6E40D88F-DEF9-40C4-B25A-D1836A7795CA}"/>
              </a:ext>
            </a:extLst>
          </p:cNvPr>
          <p:cNvSpPr>
            <a:spLocks noGrp="1"/>
          </p:cNvSpPr>
          <p:nvPr>
            <p:ph idx="1"/>
          </p:nvPr>
        </p:nvSpPr>
        <p:spPr>
          <a:xfrm>
            <a:off x="4447308" y="591344"/>
            <a:ext cx="6906491" cy="5585619"/>
          </a:xfrm>
        </p:spPr>
        <p:txBody>
          <a:bodyPr anchor="ctr">
            <a:normAutofit/>
          </a:bodyPr>
          <a:lstStyle/>
          <a:p>
            <a:pPr marL="0" indent="0">
              <a:buFont typeface="Wingdings" panose="05000000000000000000" pitchFamily="2" charset="2"/>
              <a:buNone/>
            </a:pPr>
            <a:r>
              <a:rPr lang="fr-FR" altLang="fr-FR" dirty="0">
                <a:latin typeface="Arial" panose="020B0604020202020204" pitchFamily="34" charset="0"/>
                <a:cs typeface="Arial" panose="020B0604020202020204" pitchFamily="34" charset="0"/>
              </a:rPr>
              <a:t>L’approche médicale universitaire est basée sur le regroupement des symptômes en « diagnostic nosologique » (le nom de la maladie) qui conduit à des examens destinés à confirmer ce diagnostic et un traitement standardisé. </a:t>
            </a:r>
          </a:p>
          <a:p>
            <a:pPr marL="0" indent="0">
              <a:buFont typeface="Wingdings" panose="05000000000000000000" pitchFamily="2" charset="2"/>
              <a:buNone/>
            </a:pPr>
            <a:endParaRPr lang="fr-FR" altLang="fr-FR"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fr-FR" altLang="fr-FR" dirty="0">
                <a:latin typeface="Arial" panose="020B0604020202020204" pitchFamily="34" charset="0"/>
                <a:cs typeface="Arial" panose="020B0604020202020204" pitchFamily="34" charset="0"/>
              </a:rPr>
              <a:t>Tout ceci étant résumé dans un petit livre qui trône </a:t>
            </a:r>
            <a:r>
              <a:rPr lang="fr-FR" altLang="fr-FR" dirty="0" smtClean="0">
                <a:latin typeface="Arial" panose="020B0604020202020204" pitchFamily="34" charset="0"/>
                <a:cs typeface="Arial" panose="020B0604020202020204" pitchFamily="34" charset="0"/>
              </a:rPr>
              <a:t>à présent sur </a:t>
            </a:r>
            <a:r>
              <a:rPr lang="fr-FR" altLang="fr-FR" dirty="0">
                <a:latin typeface="Arial" panose="020B0604020202020204" pitchFamily="34" charset="0"/>
                <a:cs typeface="Arial" panose="020B0604020202020204" pitchFamily="34" charset="0"/>
              </a:rPr>
              <a:t>le bureau de chaque médecin : « les références médicales opposables </a:t>
            </a:r>
            <a:r>
              <a:rPr lang="fr-FR" altLang="fr-FR" dirty="0" smtClean="0">
                <a:latin typeface="Arial" panose="020B0604020202020204" pitchFamily="34" charset="0"/>
                <a:cs typeface="Arial" panose="020B0604020202020204" pitchFamily="34" charset="0"/>
              </a:rPr>
              <a:t>»</a:t>
            </a:r>
            <a:endParaRPr lang="fr-FR" altLang="fr-FR"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fr-FR" altLang="fr-FR" dirty="0">
                <a:latin typeface="Arial" panose="020B0604020202020204" pitchFamily="34" charset="0"/>
                <a:cs typeface="Arial" panose="020B0604020202020204" pitchFamily="34" charset="0"/>
              </a:rPr>
              <a:t>hors desquelles, il peut être inquiété !</a:t>
            </a:r>
            <a:endParaRPr lang="fr-FR" altLang="fr-FR" b="1" dirty="0">
              <a:latin typeface="Arial" panose="020B0604020202020204" pitchFamily="34" charset="0"/>
              <a:cs typeface="Arial" panose="020B0604020202020204" pitchFamily="34" charset="0"/>
            </a:endParaRPr>
          </a:p>
          <a:p>
            <a:pPr marL="0" indent="0">
              <a:buNone/>
            </a:pPr>
            <a:endParaRPr lang="fr-FR" dirty="0"/>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1972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475E3CA1-1401-4FFE-97D7-75B3A05F1444}"/>
              </a:ext>
            </a:extLst>
          </p:cNvPr>
          <p:cNvSpPr>
            <a:spLocks noGrp="1"/>
          </p:cNvSpPr>
          <p:nvPr>
            <p:ph type="title"/>
          </p:nvPr>
        </p:nvSpPr>
        <p:spPr>
          <a:xfrm>
            <a:off x="863029" y="1012004"/>
            <a:ext cx="3416158" cy="4795408"/>
          </a:xfrm>
        </p:spPr>
        <p:txBody>
          <a:bodyPr>
            <a:normAutofit/>
          </a:bodyPr>
          <a:lstStyle/>
          <a:p>
            <a:r>
              <a:rPr lang="fr-CH" altLang="fr-FR">
                <a:solidFill>
                  <a:srgbClr val="FFFFFF"/>
                </a:solidFill>
                <a:latin typeface="Arial" panose="020B0604020202020204" pitchFamily="34" charset="0"/>
                <a:cs typeface="Arial" panose="020B0604020202020204" pitchFamily="34" charset="0"/>
              </a:rPr>
              <a:t>Le dessous des cartes</a:t>
            </a:r>
            <a:endParaRPr lang="fr-FR">
              <a:solidFill>
                <a:srgbClr val="FFFFFF"/>
              </a:solidFill>
              <a:latin typeface="Arial" panose="020B0604020202020204" pitchFamily="34" charset="0"/>
              <a:cs typeface="Arial" panose="020B0604020202020204" pitchFamily="34" charset="0"/>
            </a:endParaRPr>
          </a:p>
        </p:txBody>
      </p:sp>
      <p:graphicFrame>
        <p:nvGraphicFramePr>
          <p:cNvPr id="5" name="Espace réservé du contenu 2">
            <a:extLst>
              <a:ext uri="{FF2B5EF4-FFF2-40B4-BE49-F238E27FC236}">
                <a16:creationId xmlns:a16="http://schemas.microsoft.com/office/drawing/2014/main" xmlns="" id="{9A9996F7-028C-47B8-8936-6955762325E3}"/>
              </a:ext>
            </a:extLst>
          </p:cNvPr>
          <p:cNvGraphicFramePr>
            <a:graphicFrameLocks noGrp="1"/>
          </p:cNvGraphicFramePr>
          <p:nvPr>
            <p:ph idx="1"/>
            <p:extLst>
              <p:ext uri="{D42A27DB-BD31-4B8C-83A1-F6EECF244321}">
                <p14:modId xmlns:p14="http://schemas.microsoft.com/office/powerpoint/2010/main" val="176261356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367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C2E7D86C-22FE-4026-ABF2-605D14F0EDE5}"/>
              </a:ext>
            </a:extLst>
          </p:cNvPr>
          <p:cNvSpPr>
            <a:spLocks noGrp="1"/>
          </p:cNvSpPr>
          <p:nvPr>
            <p:ph type="title"/>
          </p:nvPr>
        </p:nvSpPr>
        <p:spPr>
          <a:xfrm>
            <a:off x="799529" y="973904"/>
            <a:ext cx="3416158" cy="4795408"/>
          </a:xfrm>
        </p:spPr>
        <p:txBody>
          <a:bodyPr>
            <a:normAutofit/>
          </a:bodyPr>
          <a:lstStyle/>
          <a:p>
            <a:r>
              <a:rPr lang="fr-FR" altLang="fr-FR" sz="4100" dirty="0">
                <a:solidFill>
                  <a:srgbClr val="FFFFFF"/>
                </a:solidFill>
                <a:latin typeface="Arial" panose="020B0604020202020204" pitchFamily="34" charset="0"/>
                <a:cs typeface="Arial" panose="020B0604020202020204" pitchFamily="34" charset="0"/>
              </a:rPr>
              <a:t>Or, ces symptômes sont la manifestation objective de dérèglements biologiques</a:t>
            </a:r>
            <a:endParaRPr lang="fr-FR" sz="4100" dirty="0">
              <a:solidFill>
                <a:srgbClr val="FFFFFF"/>
              </a:solidFill>
              <a:latin typeface="Arial" panose="020B0604020202020204" pitchFamily="34" charset="0"/>
              <a:cs typeface="Arial" panose="020B0604020202020204" pitchFamily="34" charset="0"/>
            </a:endParaRPr>
          </a:p>
        </p:txBody>
      </p:sp>
      <p:graphicFrame>
        <p:nvGraphicFramePr>
          <p:cNvPr id="5" name="Espace réservé du contenu 2">
            <a:extLst>
              <a:ext uri="{FF2B5EF4-FFF2-40B4-BE49-F238E27FC236}">
                <a16:creationId xmlns:a16="http://schemas.microsoft.com/office/drawing/2014/main" xmlns="" id="{9483B533-DAB9-4166-A670-8145A0156038}"/>
              </a:ext>
            </a:extLst>
          </p:cNvPr>
          <p:cNvGraphicFramePr>
            <a:graphicFrameLocks noGrp="1"/>
          </p:cNvGraphicFramePr>
          <p:nvPr>
            <p:ph idx="1"/>
            <p:extLst>
              <p:ext uri="{D42A27DB-BD31-4B8C-83A1-F6EECF244321}">
                <p14:modId xmlns:p14="http://schemas.microsoft.com/office/powerpoint/2010/main" val="3173513360"/>
              </p:ext>
            </p:extLst>
          </p:nvPr>
        </p:nvGraphicFramePr>
        <p:xfrm>
          <a:off x="4175125" y="337574"/>
          <a:ext cx="7435850"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74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4E5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5A8D2173-1738-4B1A-A59E-B3A396B04FA3}"/>
              </a:ext>
            </a:extLst>
          </p:cNvPr>
          <p:cNvSpPr>
            <a:spLocks noGrp="1"/>
          </p:cNvSpPr>
          <p:nvPr>
            <p:ph type="title"/>
          </p:nvPr>
        </p:nvSpPr>
        <p:spPr>
          <a:xfrm>
            <a:off x="8731181" y="618681"/>
            <a:ext cx="3184593" cy="4794567"/>
          </a:xfrm>
        </p:spPr>
        <p:txBody>
          <a:bodyPr vert="horz" lIns="91440" tIns="45720" rIns="91440" bIns="45720" rtlCol="0" anchor="ctr">
            <a:normAutofit/>
          </a:bodyPr>
          <a:lstStyle/>
          <a:p>
            <a:r>
              <a:rPr lang="en-US" altLang="fr-FR" sz="3600" dirty="0">
                <a:solidFill>
                  <a:srgbClr val="FFFFFF"/>
                </a:solidFill>
                <a:latin typeface="Arial" panose="020B0604020202020204" pitchFamily="34" charset="0"/>
                <a:cs typeface="Arial" panose="020B0604020202020204" pitchFamily="34" charset="0"/>
              </a:rPr>
              <a:t>H. H. RECKEWEG : le « tableau des phases »</a:t>
            </a:r>
            <a:br>
              <a:rPr lang="en-US" altLang="fr-FR" sz="3600" dirty="0">
                <a:solidFill>
                  <a:srgbClr val="FFFFFF"/>
                </a:solidFill>
                <a:latin typeface="Arial" panose="020B0604020202020204" pitchFamily="34" charset="0"/>
                <a:cs typeface="Arial" panose="020B0604020202020204" pitchFamily="34" charset="0"/>
              </a:rPr>
            </a:br>
            <a:r>
              <a:rPr lang="en-US" altLang="fr-FR" sz="3600" dirty="0">
                <a:solidFill>
                  <a:srgbClr val="FFFFFF"/>
                </a:solidFill>
                <a:latin typeface="Arial" panose="020B0604020202020204" pitchFamily="34" charset="0"/>
                <a:cs typeface="Arial" panose="020B0604020202020204" pitchFamily="34" charset="0"/>
              </a:rPr>
              <a:t/>
            </a:r>
            <a:br>
              <a:rPr lang="en-US" altLang="fr-FR" sz="3600" dirty="0">
                <a:solidFill>
                  <a:srgbClr val="FFFFFF"/>
                </a:solidFill>
                <a:latin typeface="Arial" panose="020B0604020202020204" pitchFamily="34" charset="0"/>
                <a:cs typeface="Arial" panose="020B0604020202020204" pitchFamily="34" charset="0"/>
              </a:rPr>
            </a:br>
            <a:r>
              <a:rPr lang="en-US" altLang="fr-FR" sz="3600" dirty="0" err="1">
                <a:solidFill>
                  <a:srgbClr val="FFFFFF"/>
                </a:solidFill>
                <a:latin typeface="Arial" panose="020B0604020202020204" pitchFamily="34" charset="0"/>
                <a:cs typeface="Arial" panose="020B0604020202020204" pitchFamily="34" charset="0"/>
              </a:rPr>
              <a:t>dès</a:t>
            </a:r>
            <a:r>
              <a:rPr lang="en-US" altLang="fr-FR" sz="3600" dirty="0">
                <a:solidFill>
                  <a:srgbClr val="FFFFFF"/>
                </a:solidFill>
                <a:latin typeface="Arial" panose="020B0604020202020204" pitchFamily="34" charset="0"/>
                <a:cs typeface="Arial" panose="020B0604020202020204" pitchFamily="34" charset="0"/>
              </a:rPr>
              <a:t> 1955</a:t>
            </a:r>
            <a:endParaRPr lang="en-US" sz="3600" dirty="0">
              <a:solidFill>
                <a:srgbClr val="FFFFFF"/>
              </a:solidFill>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1" descr="reckeweg3.jpg">
            <a:extLst>
              <a:ext uri="{FF2B5EF4-FFF2-40B4-BE49-F238E27FC236}">
                <a16:creationId xmlns:a16="http://schemas.microsoft.com/office/drawing/2014/main" xmlns="" id="{0B004492-3984-4D23-83F4-6D254D96062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20" r="1" b="1"/>
          <a:stretch/>
        </p:blipFill>
        <p:spPr bwMode="auto">
          <a:xfrm>
            <a:off x="602166" y="735980"/>
            <a:ext cx="8006698" cy="5285761"/>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41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3D3D5C54-97A0-4109-A78B-B7FB9E691CAA}"/>
              </a:ext>
            </a:extLst>
          </p:cNvPr>
          <p:cNvSpPr>
            <a:spLocks noGrp="1"/>
          </p:cNvSpPr>
          <p:nvPr>
            <p:ph type="title"/>
          </p:nvPr>
        </p:nvSpPr>
        <p:spPr>
          <a:xfrm>
            <a:off x="838200" y="811161"/>
            <a:ext cx="3335594" cy="5403370"/>
          </a:xfrm>
        </p:spPr>
        <p:txBody>
          <a:bodyPr>
            <a:normAutofit/>
          </a:bodyPr>
          <a:lstStyle/>
          <a:p>
            <a:r>
              <a:rPr lang="fr-FR" altLang="fr-FR" sz="2400">
                <a:solidFill>
                  <a:srgbClr val="FFFFFF"/>
                </a:solidFill>
                <a:latin typeface="Arial" panose="020B0604020202020204" pitchFamily="34" charset="0"/>
                <a:cs typeface="Arial" panose="020B0604020202020204" pitchFamily="34" charset="0"/>
              </a:rPr>
              <a:t>Le terrain biologique se dégrade plus ou moins vite, selon la solidité génétique (</a:t>
            </a:r>
            <a:r>
              <a:rPr lang="fr-FR" altLang="fr-FR" sz="2400" b="1">
                <a:solidFill>
                  <a:srgbClr val="FFFFFF"/>
                </a:solidFill>
                <a:latin typeface="Arial" panose="020B0604020202020204" pitchFamily="34" charset="0"/>
                <a:cs typeface="Arial" panose="020B0604020202020204" pitchFamily="34" charset="0"/>
              </a:rPr>
              <a:t>fragilités internes</a:t>
            </a:r>
            <a:r>
              <a:rPr lang="fr-FR" altLang="fr-FR" sz="2400">
                <a:solidFill>
                  <a:srgbClr val="FFFFFF"/>
                </a:solidFill>
                <a:latin typeface="Arial" panose="020B0604020202020204" pitchFamily="34" charset="0"/>
                <a:cs typeface="Arial" panose="020B0604020202020204" pitchFamily="34" charset="0"/>
              </a:rPr>
              <a:t>) et sous les coups répétés de diverses </a:t>
            </a:r>
            <a:r>
              <a:rPr lang="fr-FR" altLang="fr-FR" sz="2400" b="1">
                <a:solidFill>
                  <a:srgbClr val="FFFFFF"/>
                </a:solidFill>
                <a:latin typeface="Arial" panose="020B0604020202020204" pitchFamily="34" charset="0"/>
                <a:cs typeface="Arial" panose="020B0604020202020204" pitchFamily="34" charset="0"/>
              </a:rPr>
              <a:t>contraintes externes</a:t>
            </a:r>
            <a:r>
              <a:rPr lang="fr-FR" altLang="fr-FR" sz="2400">
                <a:solidFill>
                  <a:srgbClr val="FFFFFF"/>
                </a:solidFill>
                <a:latin typeface="Arial" panose="020B0604020202020204" pitchFamily="34" charset="0"/>
                <a:cs typeface="Arial" panose="020B0604020202020204" pitchFamily="34" charset="0"/>
              </a:rPr>
              <a:t> (alimentaires, immunitaires, psychologiques)</a:t>
            </a:r>
            <a:endParaRPr lang="fr-FR" sz="2400">
              <a:solidFill>
                <a:srgbClr val="FFFFFF"/>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Espace réservé du contenu 2">
            <a:extLst>
              <a:ext uri="{FF2B5EF4-FFF2-40B4-BE49-F238E27FC236}">
                <a16:creationId xmlns:a16="http://schemas.microsoft.com/office/drawing/2014/main" xmlns="" id="{AD786014-C7EC-4407-B73F-B05247C1EBAF}"/>
              </a:ext>
            </a:extLst>
          </p:cNvPr>
          <p:cNvGraphicFramePr>
            <a:graphicFrameLocks noGrp="1"/>
          </p:cNvGraphicFramePr>
          <p:nvPr>
            <p:ph idx="1"/>
            <p:extLst>
              <p:ext uri="{D42A27DB-BD31-4B8C-83A1-F6EECF244321}">
                <p14:modId xmlns:p14="http://schemas.microsoft.com/office/powerpoint/2010/main" val="802983031"/>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8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8A8EBB67-B383-4F80-A1EC-E07710286003}"/>
              </a:ext>
            </a:extLst>
          </p:cNvPr>
          <p:cNvSpPr>
            <a:spLocks noGrp="1"/>
          </p:cNvSpPr>
          <p:nvPr>
            <p:ph type="title"/>
          </p:nvPr>
        </p:nvSpPr>
        <p:spPr>
          <a:xfrm>
            <a:off x="863029" y="1012004"/>
            <a:ext cx="3416158" cy="4795408"/>
          </a:xfrm>
        </p:spPr>
        <p:txBody>
          <a:bodyPr>
            <a:normAutofit/>
          </a:bodyPr>
          <a:lstStyle/>
          <a:p>
            <a:r>
              <a:rPr lang="fr-FR" altLang="fr-FR" dirty="0" smtClean="0">
                <a:solidFill>
                  <a:srgbClr val="FFFFFF"/>
                </a:solidFill>
                <a:latin typeface="Arial" panose="020B0604020202020204" pitchFamily="34" charset="0"/>
                <a:cs typeface="Arial" panose="020B0604020202020204" pitchFamily="34" charset="0"/>
              </a:rPr>
              <a:t>Or, la </a:t>
            </a:r>
            <a:r>
              <a:rPr lang="fr-FR" altLang="fr-FR" dirty="0">
                <a:solidFill>
                  <a:srgbClr val="FFFFFF"/>
                </a:solidFill>
                <a:latin typeface="Arial" panose="020B0604020202020204" pitchFamily="34" charset="0"/>
                <a:cs typeface="Arial" panose="020B0604020202020204" pitchFamily="34" charset="0"/>
              </a:rPr>
              <a:t>biologie précède la clinique</a:t>
            </a:r>
            <a:endParaRPr lang="fr-FR" dirty="0">
              <a:solidFill>
                <a:srgbClr val="FFFFFF"/>
              </a:solidFill>
              <a:latin typeface="Arial" panose="020B0604020202020204" pitchFamily="34" charset="0"/>
              <a:cs typeface="Arial" panose="020B0604020202020204" pitchFamily="34" charset="0"/>
            </a:endParaRPr>
          </a:p>
        </p:txBody>
      </p:sp>
      <p:graphicFrame>
        <p:nvGraphicFramePr>
          <p:cNvPr id="5" name="Espace réservé du contenu 2">
            <a:extLst>
              <a:ext uri="{FF2B5EF4-FFF2-40B4-BE49-F238E27FC236}">
                <a16:creationId xmlns:a16="http://schemas.microsoft.com/office/drawing/2014/main" xmlns="" id="{C66AC040-BCB7-45D9-8C6A-7D2128B3B35A}"/>
              </a:ext>
            </a:extLst>
          </p:cNvPr>
          <p:cNvGraphicFramePr>
            <a:graphicFrameLocks noGrp="1"/>
          </p:cNvGraphicFramePr>
          <p:nvPr>
            <p:ph idx="1"/>
            <p:extLst>
              <p:ext uri="{D42A27DB-BD31-4B8C-83A1-F6EECF244321}">
                <p14:modId xmlns:p14="http://schemas.microsoft.com/office/powerpoint/2010/main" val="386474838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9923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8B578C30-3366-40C1-BECC-F7B693F9B476}"/>
              </a:ext>
            </a:extLst>
          </p:cNvPr>
          <p:cNvSpPr>
            <a:spLocks noGrp="1"/>
          </p:cNvSpPr>
          <p:nvPr>
            <p:ph type="title"/>
          </p:nvPr>
        </p:nvSpPr>
        <p:spPr>
          <a:xfrm>
            <a:off x="686834" y="1153572"/>
            <a:ext cx="3200400" cy="4461163"/>
          </a:xfrm>
        </p:spPr>
        <p:txBody>
          <a:bodyPr>
            <a:normAutofit/>
          </a:bodyPr>
          <a:lstStyle/>
          <a:p>
            <a:r>
              <a:rPr lang="fr-FR" altLang="fr-FR" sz="3700" dirty="0" smtClean="0">
                <a:solidFill>
                  <a:srgbClr val="FFFFFF"/>
                </a:solidFill>
                <a:latin typeface="Arial" panose="020B0604020202020204" pitchFamily="34" charset="0"/>
                <a:cs typeface="Arial" panose="020B0604020202020204" pitchFamily="34" charset="0"/>
              </a:rPr>
              <a:t>Trois </a:t>
            </a:r>
            <a:r>
              <a:rPr lang="fr-FR" altLang="fr-FR" sz="3700" dirty="0">
                <a:solidFill>
                  <a:srgbClr val="FFFFFF"/>
                </a:solidFill>
                <a:latin typeface="Arial" panose="020B0604020202020204" pitchFamily="34" charset="0"/>
                <a:cs typeface="Arial" panose="020B0604020202020204" pitchFamily="34" charset="0"/>
              </a:rPr>
              <a:t>bilans fondamentaux</a:t>
            </a:r>
            <a:endParaRPr lang="fr-FR" sz="3700" dirty="0">
              <a:solidFill>
                <a:srgbClr val="FFFFFF"/>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xmlns="" id="{F750072F-DF7C-4274-A31D-CB09F6256236}"/>
              </a:ext>
            </a:extLst>
          </p:cNvPr>
          <p:cNvSpPr>
            <a:spLocks noGrp="1"/>
          </p:cNvSpPr>
          <p:nvPr>
            <p:ph idx="1"/>
          </p:nvPr>
        </p:nvSpPr>
        <p:spPr>
          <a:xfrm>
            <a:off x="4447308" y="591344"/>
            <a:ext cx="6906491" cy="5585619"/>
          </a:xfrm>
        </p:spPr>
        <p:txBody>
          <a:bodyPr anchor="ctr">
            <a:normAutofit/>
          </a:bodyPr>
          <a:lstStyle/>
          <a:p>
            <a:r>
              <a:rPr lang="fr-FR" altLang="fr-FR" dirty="0"/>
              <a:t>Le </a:t>
            </a:r>
            <a:r>
              <a:rPr lang="fr-FR" altLang="fr-FR" b="1" dirty="0"/>
              <a:t>BNS </a:t>
            </a:r>
            <a:r>
              <a:rPr lang="fr-FR" altLang="fr-FR" dirty="0"/>
              <a:t>(bilan </a:t>
            </a:r>
            <a:r>
              <a:rPr lang="fr-FR" altLang="fr-FR" dirty="0" smtClean="0"/>
              <a:t>Nutrition-Santé) </a:t>
            </a:r>
            <a:r>
              <a:rPr lang="fr-FR" altLang="fr-FR" dirty="0"/>
              <a:t>constitue un bilan de première intention de 12 paramètres sériques qui vont évaluer les constantes et régulations de base du patient aux niveaux immunitaire et métabolique.</a:t>
            </a:r>
          </a:p>
          <a:p>
            <a:endParaRPr lang="fr-FR" altLang="fr-FR" dirty="0"/>
          </a:p>
          <a:p>
            <a:r>
              <a:rPr lang="fr-FR" altLang="fr-FR" dirty="0"/>
              <a:t>Des corrections physiologiques adaptées sont proposées au </a:t>
            </a:r>
            <a:r>
              <a:rPr lang="fr-FR" altLang="fr-FR" dirty="0" smtClean="0"/>
              <a:t>prescripteur, </a:t>
            </a:r>
            <a:r>
              <a:rPr lang="fr-FR" altLang="fr-FR" dirty="0"/>
              <a:t>par le calcul </a:t>
            </a:r>
            <a:r>
              <a:rPr lang="fr-FR" altLang="fr-FR" dirty="0" smtClean="0"/>
              <a:t>sur des bases de données, et </a:t>
            </a:r>
            <a:r>
              <a:rPr lang="fr-FR" altLang="fr-FR" dirty="0"/>
              <a:t>suffisent, dans 2/3 des cas des patients ambulatoires, à faire disparaître les symptômes gênants.</a:t>
            </a:r>
            <a:endParaRPr lang="fr-FR" dirty="0"/>
          </a:p>
        </p:txBody>
      </p:sp>
      <p:sp>
        <p:nvSpPr>
          <p:cNvPr id="16"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5225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3B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13922DE7-8C3C-478F-9EAA-60452AAB31F7}"/>
              </a:ext>
            </a:extLst>
          </p:cNvPr>
          <p:cNvSpPr>
            <a:spLocks noGrp="1"/>
          </p:cNvSpPr>
          <p:nvPr>
            <p:ph type="title"/>
          </p:nvPr>
        </p:nvSpPr>
        <p:spPr>
          <a:xfrm>
            <a:off x="8731405" y="618681"/>
            <a:ext cx="3189249" cy="4794567"/>
          </a:xfrm>
        </p:spPr>
        <p:txBody>
          <a:bodyPr vert="horz" lIns="91440" tIns="45720" rIns="91440" bIns="45720" rtlCol="0" anchor="ctr">
            <a:normAutofit/>
          </a:bodyPr>
          <a:lstStyle/>
          <a:p>
            <a:pPr algn="ctr"/>
            <a:r>
              <a:rPr lang="en-US" altLang="fr-FR" sz="3200" dirty="0" err="1" smtClean="0">
                <a:solidFill>
                  <a:srgbClr val="FFFFFF"/>
                </a:solidFill>
                <a:latin typeface="Arial" panose="020B0604020202020204" pitchFamily="34" charset="0"/>
                <a:cs typeface="Arial" panose="020B0604020202020204" pitchFamily="34" charset="0"/>
              </a:rPr>
              <a:t>L’analyse</a:t>
            </a:r>
            <a:r>
              <a:rPr lang="en-US" altLang="fr-FR" sz="3200" dirty="0" smtClean="0">
                <a:solidFill>
                  <a:srgbClr val="FFFFFF"/>
                </a:solidFill>
                <a:latin typeface="Arial" panose="020B0604020202020204" pitchFamily="34" charset="0"/>
                <a:cs typeface="Arial" panose="020B0604020202020204" pitchFamily="34" charset="0"/>
              </a:rPr>
              <a:t> par un </a:t>
            </a:r>
            <a:r>
              <a:rPr lang="en-US" altLang="fr-FR" sz="3200" dirty="0" err="1">
                <a:solidFill>
                  <a:srgbClr val="FFFFFF"/>
                </a:solidFill>
                <a:latin typeface="Arial" panose="020B0604020202020204" pitchFamily="34" charset="0"/>
                <a:cs typeface="Arial" panose="020B0604020202020204" pitchFamily="34" charset="0"/>
              </a:rPr>
              <a:t>spectrophoto-mètre</a:t>
            </a:r>
            <a:r>
              <a:rPr lang="en-US" altLang="fr-FR" sz="3200" dirty="0">
                <a:solidFill>
                  <a:srgbClr val="FFFFFF"/>
                </a:solidFill>
                <a:latin typeface="Arial" panose="020B0604020202020204" pitchFamily="34" charset="0"/>
                <a:cs typeface="Arial" panose="020B0604020202020204" pitchFamily="34" charset="0"/>
              </a:rPr>
              <a:t> automate de </a:t>
            </a:r>
            <a:r>
              <a:rPr lang="en-US" altLang="fr-FR" sz="3200" dirty="0" err="1">
                <a:solidFill>
                  <a:srgbClr val="FFFFFF"/>
                </a:solidFill>
                <a:latin typeface="Arial" panose="020B0604020202020204" pitchFamily="34" charset="0"/>
                <a:cs typeface="Arial" panose="020B0604020202020204" pitchFamily="34" charset="0"/>
              </a:rPr>
              <a:t>chimie</a:t>
            </a:r>
            <a:r>
              <a:rPr lang="en-US" altLang="fr-FR" sz="3200" dirty="0">
                <a:solidFill>
                  <a:srgbClr val="FFFFFF"/>
                </a:solidFill>
                <a:latin typeface="Arial" panose="020B0604020202020204" pitchFamily="34" charset="0"/>
                <a:cs typeface="Arial" panose="020B0604020202020204" pitchFamily="34" charset="0"/>
              </a:rPr>
              <a:t> </a:t>
            </a:r>
            <a:r>
              <a:rPr lang="en-US" altLang="fr-FR" sz="3200" dirty="0" err="1" smtClean="0">
                <a:solidFill>
                  <a:srgbClr val="FFFFFF"/>
                </a:solidFill>
                <a:latin typeface="Arial" panose="020B0604020202020204" pitchFamily="34" charset="0"/>
                <a:cs typeface="Arial" panose="020B0604020202020204" pitchFamily="34" charset="0"/>
              </a:rPr>
              <a:t>liquide</a:t>
            </a:r>
            <a:r>
              <a:rPr lang="en-US" altLang="fr-FR" sz="3200" dirty="0" smtClean="0">
                <a:solidFill>
                  <a:srgbClr val="FFFFFF"/>
                </a:solidFill>
                <a:latin typeface="Arial" panose="020B0604020202020204" pitchFamily="34" charset="0"/>
                <a:cs typeface="Arial" panose="020B0604020202020204" pitchFamily="34" charset="0"/>
              </a:rPr>
              <a:t> (</a:t>
            </a:r>
            <a:r>
              <a:rPr lang="en-US" altLang="fr-FR" sz="3200" dirty="0">
                <a:solidFill>
                  <a:srgbClr val="FFFFFF"/>
                </a:solidFill>
                <a:latin typeface="Arial" panose="020B0604020202020204" pitchFamily="34" charset="0"/>
                <a:cs typeface="Arial" panose="020B0604020202020204" pitchFamily="34" charset="0"/>
              </a:rPr>
              <a:t>conditions du vivant)</a:t>
            </a:r>
            <a:endParaRPr lang="en-US" sz="3200" dirty="0">
              <a:solidFill>
                <a:srgbClr val="FFFFFF"/>
              </a:solidFill>
              <a:latin typeface="Arial" panose="020B0604020202020204" pitchFamily="34" charset="0"/>
              <a:cs typeface="Arial" panose="020B0604020202020204" pitchFamily="34" charset="0"/>
            </a:endParaRPr>
          </a:p>
        </p:txBody>
      </p:sp>
      <p:sp>
        <p:nvSpPr>
          <p:cNvPr id="11" name="Rounded Rectangle 9">
            <a:extLst>
              <a:ext uri="{FF2B5EF4-FFF2-40B4-BE49-F238E27FC236}">
                <a16:creationId xmlns:a16="http://schemas.microsoft.com/office/drawing/2014/main" xmlns=""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scn0032">
            <a:extLst>
              <a:ext uri="{FF2B5EF4-FFF2-40B4-BE49-F238E27FC236}">
                <a16:creationId xmlns:a16="http://schemas.microsoft.com/office/drawing/2014/main" xmlns="" id="{A282569A-9E36-4D10-8027-386D074B4A5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673"/>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11766"/>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933</Words>
  <Application>Microsoft Macintosh PowerPoint</Application>
  <PresentationFormat>Personnalisé</PresentationFormat>
  <Paragraphs>73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Office Theme</vt:lpstr>
      <vt:lpstr>La « biologie des régulations »   Outil indispensable des médecines complémentaires</vt:lpstr>
      <vt:lpstr>La médecine universitaire</vt:lpstr>
      <vt:lpstr>Le dessous des cartes</vt:lpstr>
      <vt:lpstr>Or, ces symptômes sont la manifestation objective de dérèglements biologiques</vt:lpstr>
      <vt:lpstr>H. H. RECKEWEG : le « tableau des phases »  dès 1955</vt:lpstr>
      <vt:lpstr>Le terrain biologique se dégrade plus ou moins vite, selon la solidité génétique (fragilités internes) et sous les coups répétés de diverses contraintes externes (alimentaires, immunitaires, psychologiques)</vt:lpstr>
      <vt:lpstr>Or, la biologie précède la clinique</vt:lpstr>
      <vt:lpstr>Trois bilans fondamentaux</vt:lpstr>
      <vt:lpstr>L’analyse par un spectrophoto-mètre automate de chimie liquide (conditions du vivant)</vt:lpstr>
      <vt:lpstr>Trois bilans fondamentaux</vt:lpstr>
      <vt:lpstr>Trois bilans fondamentaux</vt:lpstr>
      <vt:lpstr>La santé par l’adaptation ?</vt:lpstr>
      <vt:lpstr>En pratique :</vt:lpstr>
      <vt:lpstr>Limites de ces méthodes</vt:lpstr>
      <vt:lpstr>Les BNS/BNT permettent d’optimiser le confort du patient et les résultats à long terme</vt:lpstr>
      <vt:lpstr>Bibliographie </vt:lpstr>
      <vt:lpstr>Les « MyBioBox »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 biologie des régulations »   Outil indispensable des médecines complémentaires</dc:title>
  <dc:creator>Aline Ziliox</dc:creator>
  <cp:lastModifiedBy>Jean-Yves HENRY</cp:lastModifiedBy>
  <cp:revision>11</cp:revision>
  <dcterms:created xsi:type="dcterms:W3CDTF">2020-02-01T00:02:07Z</dcterms:created>
  <dcterms:modified xsi:type="dcterms:W3CDTF">2020-02-12T12:40:48Z</dcterms:modified>
</cp:coreProperties>
</file>